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20" r:id="rId2"/>
    <p:sldId id="286" r:id="rId3"/>
    <p:sldId id="663" r:id="rId4"/>
    <p:sldId id="656" r:id="rId5"/>
    <p:sldId id="635" r:id="rId6"/>
    <p:sldId id="623" r:id="rId7"/>
    <p:sldId id="658" r:id="rId8"/>
    <p:sldId id="296" r:id="rId9"/>
    <p:sldId id="544" r:id="rId10"/>
    <p:sldId id="472" r:id="rId11"/>
    <p:sldId id="680" r:id="rId12"/>
    <p:sldId id="653" r:id="rId13"/>
    <p:sldId id="592" r:id="rId14"/>
    <p:sldId id="593" r:id="rId15"/>
    <p:sldId id="640" r:id="rId16"/>
    <p:sldId id="616" r:id="rId17"/>
    <p:sldId id="546" r:id="rId18"/>
    <p:sldId id="589" r:id="rId19"/>
    <p:sldId id="479" r:id="rId20"/>
    <p:sldId id="594" r:id="rId21"/>
    <p:sldId id="610" r:id="rId22"/>
    <p:sldId id="591" r:id="rId23"/>
    <p:sldId id="613" r:id="rId24"/>
    <p:sldId id="647" r:id="rId25"/>
    <p:sldId id="612" r:id="rId26"/>
    <p:sldId id="681" r:id="rId27"/>
    <p:sldId id="650" r:id="rId28"/>
    <p:sldId id="600" r:id="rId29"/>
    <p:sldId id="599" r:id="rId30"/>
    <p:sldId id="602" r:id="rId31"/>
    <p:sldId id="661" r:id="rId32"/>
    <p:sldId id="614" r:id="rId33"/>
    <p:sldId id="358" r:id="rId34"/>
    <p:sldId id="308" r:id="rId35"/>
    <p:sldId id="665" r:id="rId36"/>
    <p:sldId id="309" r:id="rId37"/>
    <p:sldId id="310" r:id="rId38"/>
    <p:sldId id="488" r:id="rId39"/>
    <p:sldId id="638" r:id="rId40"/>
    <p:sldId id="608" r:id="rId41"/>
    <p:sldId id="314" r:id="rId42"/>
    <p:sldId id="315" r:id="rId43"/>
    <p:sldId id="364" r:id="rId44"/>
    <p:sldId id="618" r:id="rId45"/>
  </p:sldIdLst>
  <p:sldSz cx="9144000" cy="6858000" type="screen4x3"/>
  <p:notesSz cx="6648450" cy="9774238"/>
  <p:embeddedFontLst>
    <p:embeddedFont>
      <p:font typeface="楷体_GB2312" panose="02010609030101010101" pitchFamily="49" charset="-122"/>
      <p:regular r:id="rId48"/>
    </p:embeddedFont>
    <p:embeddedFont>
      <p:font typeface="幼圆" panose="02010509060101010101" pitchFamily="49" charset="-122"/>
      <p:regular r:id="rId49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8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8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8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8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8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6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9900"/>
    <a:srgbClr val="6600CC"/>
    <a:srgbClr val="FFFFCC"/>
    <a:srgbClr val="0066FF"/>
    <a:srgbClr val="FFCCFF"/>
    <a:srgbClr val="0000FF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8" autoAdjust="0"/>
    <p:restoredTop sz="99223" autoAdjust="0"/>
  </p:normalViewPr>
  <p:slideViewPr>
    <p:cSldViewPr>
      <p:cViewPr varScale="1">
        <p:scale>
          <a:sx n="87" d="100"/>
          <a:sy n="87" d="100"/>
        </p:scale>
        <p:origin x="1262" y="82"/>
      </p:cViewPr>
      <p:guideLst>
        <p:guide orient="horz" pos="2160"/>
        <p:guide pos="26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3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8.xml"/><Relationship Id="rId1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>
            <a:extLst>
              <a:ext uri="{FF2B5EF4-FFF2-40B4-BE49-F238E27FC236}">
                <a16:creationId xmlns:a16="http://schemas.microsoft.com/office/drawing/2014/main" id="{34EA3D5F-4EA8-4992-9BEC-7DF7A4C7262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772" tIns="45386" rIns="90772" bIns="45386" numCol="1" anchor="t" anchorCtr="0" compatLnSpc="1">
            <a:prstTxWarp prst="textNoShape">
              <a:avLst/>
            </a:prstTxWarp>
          </a:bodyPr>
          <a:lstStyle>
            <a:lvl1pPr defTabSz="908050">
              <a:defRPr sz="1200"/>
            </a:lvl1pPr>
          </a:lstStyle>
          <a:p>
            <a:endParaRPr lang="en-US" altLang="zh-CN"/>
          </a:p>
        </p:txBody>
      </p:sp>
      <p:sp>
        <p:nvSpPr>
          <p:cNvPr id="333827" name="Rectangle 3">
            <a:extLst>
              <a:ext uri="{FF2B5EF4-FFF2-40B4-BE49-F238E27FC236}">
                <a16:creationId xmlns:a16="http://schemas.microsoft.com/office/drawing/2014/main" id="{3BD729D1-5F1B-4659-ADAD-36FDFC62879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772" tIns="45386" rIns="90772" bIns="45386" numCol="1" anchor="t" anchorCtr="0" compatLnSpc="1">
            <a:prstTxWarp prst="textNoShape">
              <a:avLst/>
            </a:prstTxWarp>
          </a:bodyPr>
          <a:lstStyle>
            <a:lvl1pPr algn="r" defTabSz="908050">
              <a:defRPr sz="1200"/>
            </a:lvl1pPr>
          </a:lstStyle>
          <a:p>
            <a:endParaRPr lang="en-US" altLang="zh-CN"/>
          </a:p>
        </p:txBody>
      </p:sp>
      <p:sp>
        <p:nvSpPr>
          <p:cNvPr id="333828" name="Rectangle 4">
            <a:extLst>
              <a:ext uri="{FF2B5EF4-FFF2-40B4-BE49-F238E27FC236}">
                <a16:creationId xmlns:a16="http://schemas.microsoft.com/office/drawing/2014/main" id="{B7479AE2-F35D-4E71-9E74-4B2EBE0944F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8528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772" tIns="45386" rIns="90772" bIns="45386" numCol="1" anchor="b" anchorCtr="0" compatLnSpc="1">
            <a:prstTxWarp prst="textNoShape">
              <a:avLst/>
            </a:prstTxWarp>
          </a:bodyPr>
          <a:lstStyle>
            <a:lvl1pPr defTabSz="908050">
              <a:defRPr sz="1200"/>
            </a:lvl1pPr>
          </a:lstStyle>
          <a:p>
            <a:endParaRPr lang="en-US" altLang="zh-CN"/>
          </a:p>
        </p:txBody>
      </p:sp>
      <p:sp>
        <p:nvSpPr>
          <p:cNvPr id="333829" name="Rectangle 5">
            <a:extLst>
              <a:ext uri="{FF2B5EF4-FFF2-40B4-BE49-F238E27FC236}">
                <a16:creationId xmlns:a16="http://schemas.microsoft.com/office/drawing/2014/main" id="{FE2C5B0A-9740-4EDA-84B4-5931B7AC9A9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8528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772" tIns="45386" rIns="90772" bIns="45386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/>
            </a:lvl1pPr>
          </a:lstStyle>
          <a:p>
            <a:fld id="{13308184-018F-40AB-B89C-FE3057FD947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>
            <a:extLst>
              <a:ext uri="{FF2B5EF4-FFF2-40B4-BE49-F238E27FC236}">
                <a16:creationId xmlns:a16="http://schemas.microsoft.com/office/drawing/2014/main" id="{8EAC2DCC-454E-4062-A52D-A21EA9647EF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424963" name="Rectangle 3">
            <a:extLst>
              <a:ext uri="{FF2B5EF4-FFF2-40B4-BE49-F238E27FC236}">
                <a16:creationId xmlns:a16="http://schemas.microsoft.com/office/drawing/2014/main" id="{6A3C41D0-0EA8-4A8D-9B77-D0691237543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6555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424964" name="Rectangle 4">
            <a:extLst>
              <a:ext uri="{FF2B5EF4-FFF2-40B4-BE49-F238E27FC236}">
                <a16:creationId xmlns:a16="http://schemas.microsoft.com/office/drawing/2014/main" id="{164273A9-DE76-48FC-98B6-C1F0C1F68E68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881063" y="733425"/>
            <a:ext cx="4886325" cy="36655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24965" name="Rectangle 5">
            <a:extLst>
              <a:ext uri="{FF2B5EF4-FFF2-40B4-BE49-F238E27FC236}">
                <a16:creationId xmlns:a16="http://schemas.microsoft.com/office/drawing/2014/main" id="{BAA7235C-99D7-4A5D-BA94-2A8736C04C5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5163" y="4643438"/>
            <a:ext cx="5318125" cy="439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24966" name="Rectangle 6">
            <a:extLst>
              <a:ext uri="{FF2B5EF4-FFF2-40B4-BE49-F238E27FC236}">
                <a16:creationId xmlns:a16="http://schemas.microsoft.com/office/drawing/2014/main" id="{1AB37096-D699-40DF-B4D9-30D12453DC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370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424967" name="Rectangle 7">
            <a:extLst>
              <a:ext uri="{FF2B5EF4-FFF2-40B4-BE49-F238E27FC236}">
                <a16:creationId xmlns:a16="http://schemas.microsoft.com/office/drawing/2014/main" id="{0E560EFF-F694-4DFD-8DBB-C7B6944E9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5550" y="928370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fld id="{FA03A5B4-3582-4C05-8E32-D34710A29A3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9B4EF-45A3-4FDF-980B-B8B7BE0E1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07BA8A-A51A-47C0-879A-A0AD8424A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284503259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481A2-B259-4660-A49F-3E11A86B5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91F08C-14DF-48CE-831B-AAF31BB07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4606689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351079D-2D6C-41AC-BA1F-76FC2F618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FB1197-32C6-4692-B06C-3BB199CE10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45524954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1BA59-DA21-4C14-8AD6-7DD6C5F1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0A7643-9F43-4516-9FB3-99D7828A1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75580955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DB1D7-C05C-443B-B76A-8644F2FBD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932865-37EC-453C-B06F-F870159BE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65315047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BFE75-E83C-44B4-B55F-A75A52D0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DBFAB3-AF4F-420F-93D0-DC66FB530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B32A05-9972-466D-847D-4AC779EF7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5598586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92F2F9-7BFC-4153-BB20-6D78A21C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CB13D4-FB19-4A4E-8E53-A2CC6FD5F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67660B-D642-4B48-855C-46818512E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837BA0-0A21-434E-82EF-99C655048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57E962-0452-4285-B3EB-72BEB3B126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42992007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DE7BD-94D5-4CE9-BD97-C7338524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10722501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0498885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7314F-1EFC-4C77-9BC3-28A190C41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E2C1B4-62B9-49CA-A8D2-C004F9055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E85641-BF94-4356-A6C0-34794717B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36671703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618F1-8FD5-4FC4-AE2E-B6C49B169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582950-F79D-47EA-80C2-7F9F251D7A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0707AB-0B8A-4A6F-9263-EDBBAA32B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00659457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E100CD5-B6EF-4E2A-91A5-FCB25B8FB8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1EABB67-B7C5-4A33-999E-EC978D69C1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66161C0-E010-46CA-96AA-ADB82D90B9F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01013" y="6237288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fld id="{94B9A83A-737B-4046-85B5-6ED6B6BA33F4}" type="slidenum">
              <a:rPr lang="en-US" altLang="zh-CN" sz="2400" b="0">
                <a:solidFill>
                  <a:srgbClr val="CC66FF"/>
                </a:solidFill>
                <a:ea typeface="宋体" panose="02010600030101010101" pitchFamily="2" charset="-122"/>
              </a:rPr>
              <a:pPr algn="r">
                <a:spcBef>
                  <a:spcPct val="50000"/>
                </a:spcBef>
              </a:pPr>
              <a:t>‹#›</a:t>
            </a:fld>
            <a:endParaRPr lang="en-US" altLang="zh-CN" sz="2400" b="0">
              <a:solidFill>
                <a:srgbClr val="CC66FF"/>
              </a:solidFill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xStyles>
    <p:titleStyle>
      <a:lvl1pPr algn="ctr" rtl="0" fontAlgn="base">
        <a:spcBef>
          <a:spcPct val="0"/>
        </a:spcBef>
        <a:spcAft>
          <a:spcPct val="0"/>
        </a:spcAft>
        <a:defRPr kumimoji="1"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b="1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b="1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b="1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>
            <a:extLst>
              <a:ext uri="{FF2B5EF4-FFF2-40B4-BE49-F238E27FC236}">
                <a16:creationId xmlns:a16="http://schemas.microsoft.com/office/drawing/2014/main" id="{34FFA2A5-B05C-4B45-904C-D25349DECB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2781300"/>
            <a:ext cx="8458200" cy="2819400"/>
          </a:xfrm>
        </p:spPr>
        <p:txBody>
          <a:bodyPr/>
          <a:lstStyle/>
          <a:p>
            <a:pPr marL="1162050" indent="-1162050" algn="just"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5.2.1 </a:t>
            </a:r>
            <a:r>
              <a:rPr lang="zh-CN" altLang="en-US" sz="4000">
                <a:solidFill>
                  <a:schemeClr val="tx1"/>
                </a:solidFill>
              </a:rPr>
              <a:t>多电子原子的轨道能级</a:t>
            </a:r>
          </a:p>
          <a:p>
            <a:pPr marL="1162050" indent="-1162050" algn="just"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5.2.2 </a:t>
            </a:r>
            <a:r>
              <a:rPr lang="zh-CN" altLang="en-US" sz="4000">
                <a:solidFill>
                  <a:schemeClr val="tx1"/>
                </a:solidFill>
              </a:rPr>
              <a:t>核外电子分布原理和核外电子分布方式</a:t>
            </a:r>
          </a:p>
          <a:p>
            <a:pPr marL="1162050" indent="-1162050" algn="just"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5.2.3 </a:t>
            </a:r>
            <a:r>
              <a:rPr lang="zh-CN" altLang="en-US" sz="4000">
                <a:solidFill>
                  <a:schemeClr val="tx1"/>
                </a:solidFill>
              </a:rPr>
              <a:t>原子的结构与性质的周期性规律</a:t>
            </a:r>
          </a:p>
        </p:txBody>
      </p:sp>
      <p:sp>
        <p:nvSpPr>
          <p:cNvPr id="72708" name="Rectangle 4">
            <a:extLst>
              <a:ext uri="{FF2B5EF4-FFF2-40B4-BE49-F238E27FC236}">
                <a16:creationId xmlns:a16="http://schemas.microsoft.com/office/drawing/2014/main" id="{5B1F21F4-D3E6-4702-8518-54EAB5065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341438"/>
            <a:ext cx="856932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895350" indent="-8953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699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493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5287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>
                <a:ea typeface="楷体_GB2312" pitchFamily="49" charset="-122"/>
              </a:rPr>
              <a:t>5.2 </a:t>
            </a:r>
            <a:r>
              <a:rPr lang="zh-CN" altLang="en-US" sz="4400">
                <a:ea typeface="楷体_GB2312" pitchFamily="49" charset="-122"/>
              </a:rPr>
              <a:t>多电子原子的电子分布方式和周期系</a:t>
            </a:r>
          </a:p>
        </p:txBody>
      </p:sp>
      <p:sp>
        <p:nvSpPr>
          <p:cNvPr id="72713" name="Rectangle 9">
            <a:extLst>
              <a:ext uri="{FF2B5EF4-FFF2-40B4-BE49-F238E27FC236}">
                <a16:creationId xmlns:a16="http://schemas.microsoft.com/office/drawing/2014/main" id="{F8FF2897-07C1-4A90-9DDD-0F02AE63BF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7924800" cy="1219200"/>
          </a:xfrm>
          <a:noFill/>
          <a:ln/>
        </p:spPr>
        <p:txBody>
          <a:bodyPr/>
          <a:lstStyle/>
          <a:p>
            <a:r>
              <a:rPr lang="zh-CN" altLang="en-US" sz="4800">
                <a:solidFill>
                  <a:schemeClr val="tx1"/>
                </a:solidFill>
              </a:rPr>
              <a:t>第</a:t>
            </a:r>
            <a:r>
              <a:rPr lang="en-US" altLang="zh-CN" sz="4800">
                <a:solidFill>
                  <a:schemeClr val="tx1"/>
                </a:solidFill>
              </a:rPr>
              <a:t>5</a:t>
            </a:r>
            <a:r>
              <a:rPr lang="zh-CN" altLang="en-US" sz="4800">
                <a:solidFill>
                  <a:schemeClr val="tx1"/>
                </a:solidFill>
              </a:rPr>
              <a:t>章  物质结构基础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8" name="Rectangle 4">
            <a:extLst>
              <a:ext uri="{FF2B5EF4-FFF2-40B4-BE49-F238E27FC236}">
                <a16:creationId xmlns:a16="http://schemas.microsoft.com/office/drawing/2014/main" id="{74E4D5B0-7012-4F47-A9DF-2D0D6C595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88913"/>
            <a:ext cx="8424863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4000">
                <a:solidFill>
                  <a:schemeClr val="tx1"/>
                </a:solidFill>
              </a:rPr>
              <a:t>(3) </a:t>
            </a:r>
            <a:r>
              <a:rPr lang="zh-CN" altLang="en-US" sz="4000">
                <a:solidFill>
                  <a:schemeClr val="tx1"/>
                </a:solidFill>
              </a:rPr>
              <a:t>洪特规则</a:t>
            </a:r>
            <a:r>
              <a:rPr lang="en-US" altLang="zh-CN" sz="4000">
                <a:solidFill>
                  <a:schemeClr val="tx1"/>
                </a:solidFill>
              </a:rPr>
              <a:t>(Hund’s rule)</a:t>
            </a:r>
            <a:r>
              <a:rPr lang="zh-CN" altLang="en-US" sz="4000">
                <a:solidFill>
                  <a:schemeClr val="tx1"/>
                </a:solidFill>
              </a:rPr>
              <a:t>：电子在能量相同的轨道</a:t>
            </a:r>
            <a:r>
              <a:rPr lang="en-US" altLang="zh-CN" sz="4000">
                <a:solidFill>
                  <a:schemeClr val="tx1"/>
                </a:solidFill>
              </a:rPr>
              <a:t>(</a:t>
            </a:r>
            <a:r>
              <a:rPr lang="zh-CN" altLang="en-US" sz="4000">
                <a:solidFill>
                  <a:schemeClr val="tx1"/>
                </a:solidFill>
              </a:rPr>
              <a:t>简并轨道</a:t>
            </a:r>
            <a:r>
              <a:rPr lang="en-US" altLang="zh-CN" sz="4000">
                <a:solidFill>
                  <a:schemeClr val="tx1"/>
                </a:solidFill>
              </a:rPr>
              <a:t>)</a:t>
            </a:r>
            <a:r>
              <a:rPr lang="zh-CN" altLang="en-US" sz="4000">
                <a:solidFill>
                  <a:schemeClr val="tx1"/>
                </a:solidFill>
              </a:rPr>
              <a:t>上排布时，总是尽可能地分占不同轨道，而且自旋平行。</a:t>
            </a:r>
          </a:p>
        </p:txBody>
      </p:sp>
      <p:sp>
        <p:nvSpPr>
          <p:cNvPr id="313349" name="Rectangle 5">
            <a:extLst>
              <a:ext uri="{FF2B5EF4-FFF2-40B4-BE49-F238E27FC236}">
                <a16:creationId xmlns:a16="http://schemas.microsoft.com/office/drawing/2014/main" id="{6DEBA180-0737-4EA0-94EE-2DECCC5D1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3213100"/>
            <a:ext cx="8785225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>
                <a:solidFill>
                  <a:schemeClr val="tx1"/>
                </a:solidFill>
                <a:latin typeface="楷体_GB2312" pitchFamily="49" charset="-122"/>
              </a:rPr>
              <a:t>此外，电子处于</a:t>
            </a:r>
            <a:r>
              <a:rPr lang="zh-CN" altLang="en-US" sz="4000">
                <a:solidFill>
                  <a:schemeClr val="accent2"/>
                </a:solidFill>
                <a:latin typeface="楷体_GB2312" pitchFamily="49" charset="-122"/>
              </a:rPr>
              <a:t>全满</a:t>
            </a:r>
            <a:r>
              <a:rPr lang="en-US" altLang="zh-CN" sz="4000">
                <a:solidFill>
                  <a:schemeClr val="tx1"/>
                </a:solidFill>
              </a:rPr>
              <a:t>(p</a:t>
            </a:r>
            <a:r>
              <a:rPr lang="en-US" altLang="zh-CN" sz="4000" baseline="30000">
                <a:solidFill>
                  <a:schemeClr val="tx1"/>
                </a:solidFill>
              </a:rPr>
              <a:t>6</a:t>
            </a:r>
            <a:r>
              <a:rPr lang="en-US" altLang="zh-CN" sz="4000">
                <a:solidFill>
                  <a:schemeClr val="tx1"/>
                </a:solidFill>
              </a:rPr>
              <a:t>, d</a:t>
            </a:r>
            <a:r>
              <a:rPr lang="en-US" altLang="zh-CN" sz="4000" baseline="30000">
                <a:solidFill>
                  <a:schemeClr val="tx1"/>
                </a:solidFill>
              </a:rPr>
              <a:t>10</a:t>
            </a:r>
            <a:r>
              <a:rPr lang="en-US" altLang="zh-CN" sz="4000">
                <a:solidFill>
                  <a:schemeClr val="tx1"/>
                </a:solidFill>
              </a:rPr>
              <a:t>, f</a:t>
            </a:r>
            <a:r>
              <a:rPr lang="en-US" altLang="zh-CN" sz="4000" baseline="30000">
                <a:solidFill>
                  <a:schemeClr val="tx1"/>
                </a:solidFill>
              </a:rPr>
              <a:t>14</a:t>
            </a:r>
            <a:r>
              <a:rPr lang="en-US" altLang="zh-CN" sz="4000">
                <a:solidFill>
                  <a:schemeClr val="tx1"/>
                </a:solidFill>
              </a:rPr>
              <a:t>)</a:t>
            </a:r>
            <a:r>
              <a:rPr lang="zh-CN" altLang="en-US" sz="4000">
                <a:solidFill>
                  <a:schemeClr val="tx1"/>
                </a:solidFill>
              </a:rPr>
              <a:t>、</a:t>
            </a:r>
          </a:p>
          <a:p>
            <a:pPr>
              <a:lnSpc>
                <a:spcPct val="120000"/>
              </a:lnSpc>
            </a:pPr>
            <a:r>
              <a:rPr lang="zh-CN" altLang="en-US" sz="4000">
                <a:solidFill>
                  <a:schemeClr val="accent2"/>
                </a:solidFill>
                <a:latin typeface="楷体_GB2312" pitchFamily="49" charset="-122"/>
              </a:rPr>
              <a:t>半满</a:t>
            </a:r>
            <a:r>
              <a:rPr lang="en-US" altLang="zh-CN" sz="4000">
                <a:solidFill>
                  <a:schemeClr val="tx1"/>
                </a:solidFill>
              </a:rPr>
              <a:t>(p</a:t>
            </a:r>
            <a:r>
              <a:rPr lang="en-US" altLang="zh-CN" sz="4000" baseline="30000">
                <a:solidFill>
                  <a:schemeClr val="tx1"/>
                </a:solidFill>
              </a:rPr>
              <a:t>3</a:t>
            </a:r>
            <a:r>
              <a:rPr lang="en-US" altLang="zh-CN" sz="4000">
                <a:solidFill>
                  <a:schemeClr val="tx1"/>
                </a:solidFill>
              </a:rPr>
              <a:t>, d</a:t>
            </a:r>
            <a:r>
              <a:rPr lang="en-US" altLang="zh-CN" sz="4000" baseline="30000">
                <a:solidFill>
                  <a:schemeClr val="tx1"/>
                </a:solidFill>
              </a:rPr>
              <a:t>5</a:t>
            </a:r>
            <a:r>
              <a:rPr lang="en-US" altLang="zh-CN" sz="4000">
                <a:solidFill>
                  <a:schemeClr val="tx1"/>
                </a:solidFill>
              </a:rPr>
              <a:t>, f</a:t>
            </a:r>
            <a:r>
              <a:rPr lang="en-US" altLang="zh-CN" sz="4000" baseline="30000">
                <a:solidFill>
                  <a:schemeClr val="tx1"/>
                </a:solidFill>
              </a:rPr>
              <a:t>7</a:t>
            </a:r>
            <a:r>
              <a:rPr lang="en-US" altLang="zh-CN" sz="4000">
                <a:solidFill>
                  <a:schemeClr val="tx1"/>
                </a:solidFill>
              </a:rPr>
              <a:t>)</a:t>
            </a:r>
            <a:r>
              <a:rPr lang="zh-CN" altLang="en-US" sz="4000">
                <a:solidFill>
                  <a:schemeClr val="tx1"/>
                </a:solidFill>
              </a:rPr>
              <a:t>和</a:t>
            </a:r>
            <a:r>
              <a:rPr lang="zh-CN" altLang="en-US" sz="4000">
                <a:solidFill>
                  <a:schemeClr val="accent2"/>
                </a:solidFill>
                <a:latin typeface="楷体_GB2312" pitchFamily="49" charset="-122"/>
              </a:rPr>
              <a:t>全空</a:t>
            </a:r>
            <a:r>
              <a:rPr lang="en-US" altLang="zh-CN" sz="4000">
                <a:solidFill>
                  <a:schemeClr val="tx1"/>
                </a:solidFill>
              </a:rPr>
              <a:t>(p</a:t>
            </a:r>
            <a:r>
              <a:rPr lang="en-US" altLang="zh-CN" sz="4000" baseline="30000">
                <a:solidFill>
                  <a:schemeClr val="tx1"/>
                </a:solidFill>
              </a:rPr>
              <a:t>0</a:t>
            </a:r>
            <a:r>
              <a:rPr lang="en-US" altLang="zh-CN" sz="4000">
                <a:solidFill>
                  <a:schemeClr val="tx1"/>
                </a:solidFill>
              </a:rPr>
              <a:t>, d</a:t>
            </a:r>
            <a:r>
              <a:rPr lang="en-US" altLang="zh-CN" sz="4000" baseline="30000">
                <a:solidFill>
                  <a:schemeClr val="tx1"/>
                </a:solidFill>
              </a:rPr>
              <a:t>0</a:t>
            </a:r>
            <a:r>
              <a:rPr lang="en-US" altLang="zh-CN" sz="4000">
                <a:solidFill>
                  <a:schemeClr val="tx1"/>
                </a:solidFill>
              </a:rPr>
              <a:t>, f</a:t>
            </a:r>
            <a:r>
              <a:rPr lang="en-US" altLang="zh-CN" sz="4000" baseline="30000">
                <a:solidFill>
                  <a:schemeClr val="tx1"/>
                </a:solidFill>
              </a:rPr>
              <a:t>0</a:t>
            </a:r>
            <a:r>
              <a:rPr lang="en-US" altLang="zh-CN" sz="4000">
                <a:solidFill>
                  <a:schemeClr val="tx1"/>
                </a:solidFill>
              </a:rPr>
              <a:t>)</a:t>
            </a:r>
            <a:r>
              <a:rPr lang="zh-CN" altLang="en-US" sz="4000">
                <a:solidFill>
                  <a:schemeClr val="tx1"/>
                </a:solidFill>
              </a:rPr>
              <a:t>时</a:t>
            </a:r>
          </a:p>
        </p:txBody>
      </p:sp>
      <p:sp>
        <p:nvSpPr>
          <p:cNvPr id="313352" name="Rectangle 8">
            <a:extLst>
              <a:ext uri="{FF2B5EF4-FFF2-40B4-BE49-F238E27FC236}">
                <a16:creationId xmlns:a16="http://schemas.microsoft.com/office/drawing/2014/main" id="{BB597F94-A379-4A63-BF04-6A4437FB2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388" y="3429000"/>
            <a:ext cx="184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zh-CN" sz="4000">
              <a:solidFill>
                <a:schemeClr val="tx1"/>
              </a:solidFill>
            </a:endParaRPr>
          </a:p>
        </p:txBody>
      </p:sp>
      <p:sp>
        <p:nvSpPr>
          <p:cNvPr id="313353" name="Rectangle 9">
            <a:extLst>
              <a:ext uri="{FF2B5EF4-FFF2-40B4-BE49-F238E27FC236}">
                <a16:creationId xmlns:a16="http://schemas.microsoft.com/office/drawing/2014/main" id="{ABBBC700-8AD9-49D8-AD34-EB69EF0CD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825" y="4292600"/>
            <a:ext cx="184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zh-CN" sz="4000">
              <a:solidFill>
                <a:schemeClr val="tx1"/>
              </a:solidFill>
            </a:endParaRPr>
          </a:p>
        </p:txBody>
      </p:sp>
      <p:sp>
        <p:nvSpPr>
          <p:cNvPr id="313354" name="Rectangle 10">
            <a:extLst>
              <a:ext uri="{FF2B5EF4-FFF2-40B4-BE49-F238E27FC236}">
                <a16:creationId xmlns:a16="http://schemas.microsoft.com/office/drawing/2014/main" id="{96FEA984-C687-403E-A8BA-EBC83166A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4868863"/>
            <a:ext cx="8713788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3800">
                <a:solidFill>
                  <a:srgbClr val="0000CC"/>
                </a:solidFill>
              </a:rPr>
              <a:t>各轨道保持一致，对称性高，体系稳定。</a:t>
            </a:r>
          </a:p>
        </p:txBody>
      </p:sp>
      <p:sp>
        <p:nvSpPr>
          <p:cNvPr id="510981" name="Rectangle 5">
            <a:extLst>
              <a:ext uri="{FF2B5EF4-FFF2-40B4-BE49-F238E27FC236}">
                <a16:creationId xmlns:a16="http://schemas.microsoft.com/office/drawing/2014/main" id="{70092B1D-7BEE-45F6-B2F4-B5A24CB47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734050"/>
            <a:ext cx="86947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rgbClr val="D60093"/>
                </a:solidFill>
              </a:rPr>
              <a:t>尤其简并度高的轨道</a:t>
            </a:r>
            <a:r>
              <a:rPr lang="en-US" altLang="zh-CN" sz="3600">
                <a:solidFill>
                  <a:srgbClr val="D60093"/>
                </a:solidFill>
              </a:rPr>
              <a:t>(d</a:t>
            </a:r>
            <a:r>
              <a:rPr lang="zh-CN" altLang="en-US" sz="3600">
                <a:solidFill>
                  <a:srgbClr val="D60093"/>
                </a:solidFill>
              </a:rPr>
              <a:t>、</a:t>
            </a:r>
            <a:r>
              <a:rPr lang="en-US" altLang="zh-CN" sz="3600">
                <a:solidFill>
                  <a:srgbClr val="D60093"/>
                </a:solidFill>
              </a:rPr>
              <a:t>f</a:t>
            </a:r>
            <a:r>
              <a:rPr lang="zh-CN" altLang="en-US" sz="3600">
                <a:solidFill>
                  <a:srgbClr val="D60093"/>
                </a:solidFill>
              </a:rPr>
              <a:t>轨道</a:t>
            </a:r>
            <a:r>
              <a:rPr lang="en-US" altLang="zh-CN" sz="3600">
                <a:solidFill>
                  <a:srgbClr val="D60093"/>
                </a:solidFill>
              </a:rPr>
              <a:t>)</a:t>
            </a:r>
            <a:r>
              <a:rPr lang="zh-CN" altLang="en-US" sz="3600">
                <a:solidFill>
                  <a:srgbClr val="D60093"/>
                </a:solidFill>
              </a:rPr>
              <a:t>更是如此。</a:t>
            </a:r>
          </a:p>
        </p:txBody>
      </p:sp>
    </p:spTree>
  </p:cSld>
  <p:clrMapOvr>
    <a:masterClrMapping/>
  </p:clrMapOvr>
  <p:transition spd="med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31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13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13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0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0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348" grpId="0" autoUpdateAnimBg="0"/>
      <p:bldP spid="313354" grpId="0"/>
      <p:bldP spid="51098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1" name="Rectangle 3">
            <a:extLst>
              <a:ext uri="{FF2B5EF4-FFF2-40B4-BE49-F238E27FC236}">
                <a16:creationId xmlns:a16="http://schemas.microsoft.com/office/drawing/2014/main" id="{7616265B-E687-4317-9AC1-108C74FA32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700213"/>
            <a:ext cx="8280400" cy="4114800"/>
          </a:xfrm>
        </p:spPr>
        <p:txBody>
          <a:bodyPr/>
          <a:lstStyle/>
          <a:p>
            <a:r>
              <a:rPr lang="zh-CN" altLang="en-US" sz="4000">
                <a:solidFill>
                  <a:schemeClr val="tx1"/>
                </a:solidFill>
              </a:rPr>
              <a:t>多电子原子核外电子分布的表达式叫做电子分布式，又称</a:t>
            </a:r>
            <a:r>
              <a:rPr lang="zh-CN" altLang="en-US" sz="4000">
                <a:solidFill>
                  <a:srgbClr val="0000FF"/>
                </a:solidFill>
              </a:rPr>
              <a:t>电子构型</a:t>
            </a:r>
            <a:r>
              <a:rPr lang="zh-CN" altLang="en-US" sz="4000">
                <a:solidFill>
                  <a:schemeClr val="tx1"/>
                </a:solidFill>
              </a:rPr>
              <a:t>。</a:t>
            </a:r>
          </a:p>
          <a:p>
            <a:r>
              <a:rPr lang="zh-CN" altLang="en-US" sz="4000">
                <a:solidFill>
                  <a:schemeClr val="tx1"/>
                </a:solidFill>
              </a:rPr>
              <a:t>外层电子分布式又称为</a:t>
            </a:r>
            <a:r>
              <a:rPr lang="zh-CN" altLang="en-US" sz="4000">
                <a:solidFill>
                  <a:srgbClr val="0000FF"/>
                </a:solidFill>
              </a:rPr>
              <a:t>外层电子构型</a:t>
            </a:r>
            <a:r>
              <a:rPr lang="zh-CN" altLang="en-US" sz="400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698372" name="Text Box 4">
            <a:extLst>
              <a:ext uri="{FF2B5EF4-FFF2-40B4-BE49-F238E27FC236}">
                <a16:creationId xmlns:a16="http://schemas.microsoft.com/office/drawing/2014/main" id="{EB82801D-BA61-4EA3-82D5-B8FC47D18B4D}"/>
              </a:ext>
            </a:extLst>
          </p:cNvPr>
          <p:cNvSpPr txBox="1">
            <a:spLocks noChangeArrowheads="1"/>
          </p:cNvSpPr>
          <p:nvPr>
            <p:ph type="title"/>
          </p:nvPr>
        </p:nvSpPr>
        <p:spPr>
          <a:xfrm>
            <a:off x="250825" y="333375"/>
            <a:ext cx="7772400" cy="1143000"/>
          </a:xfrm>
          <a:noFill/>
          <a:ln/>
        </p:spPr>
        <p:txBody>
          <a:bodyPr/>
          <a:lstStyle/>
          <a:p>
            <a:pPr algn="l">
              <a:spcBef>
                <a:spcPct val="50000"/>
              </a:spcBef>
            </a:pPr>
            <a:r>
              <a:rPr kumimoji="0" lang="en-US" altLang="zh-CN" sz="4000">
                <a:solidFill>
                  <a:schemeClr val="tx1"/>
                </a:solidFill>
              </a:rPr>
              <a:t>2. </a:t>
            </a:r>
            <a:r>
              <a:rPr kumimoji="0" lang="zh-CN" altLang="en-US" sz="4000">
                <a:solidFill>
                  <a:schemeClr val="tx1"/>
                </a:solidFill>
              </a:rPr>
              <a:t>核外电子分布方式和外层电子分布式</a:t>
            </a:r>
          </a:p>
        </p:txBody>
      </p:sp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677" name="Picture 5">
            <a:extLst>
              <a:ext uri="{FF2B5EF4-FFF2-40B4-BE49-F238E27FC236}">
                <a16:creationId xmlns:a16="http://schemas.microsoft.com/office/drawing/2014/main" id="{BEACC407-F494-4D4E-B265-11EF5D9E1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81075"/>
            <a:ext cx="7777163" cy="55499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8678" name="AutoShape 6">
            <a:extLst>
              <a:ext uri="{FF2B5EF4-FFF2-40B4-BE49-F238E27FC236}">
                <a16:creationId xmlns:a16="http://schemas.microsoft.com/office/drawing/2014/main" id="{37493A4D-E1CE-452B-8C77-712AF06AA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5905500"/>
            <a:ext cx="107950" cy="504825"/>
          </a:xfrm>
          <a:prstGeom prst="downArrow">
            <a:avLst>
              <a:gd name="adj1" fmla="val 50000"/>
              <a:gd name="adj2" fmla="val 116912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79" name="AutoShape 7">
            <a:extLst>
              <a:ext uri="{FF2B5EF4-FFF2-40B4-BE49-F238E27FC236}">
                <a16:creationId xmlns:a16="http://schemas.microsoft.com/office/drawing/2014/main" id="{4A3A777F-FFCB-4F09-8C6F-6627B637A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876925"/>
            <a:ext cx="107950" cy="503238"/>
          </a:xfrm>
          <a:prstGeom prst="upArrow">
            <a:avLst>
              <a:gd name="adj1" fmla="val 50000"/>
              <a:gd name="adj2" fmla="val 11654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80" name="AutoShape 8">
            <a:extLst>
              <a:ext uri="{FF2B5EF4-FFF2-40B4-BE49-F238E27FC236}">
                <a16:creationId xmlns:a16="http://schemas.microsoft.com/office/drawing/2014/main" id="{6049A6C7-17EE-48BE-9278-493E6A64D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4581525"/>
            <a:ext cx="107950" cy="503238"/>
          </a:xfrm>
          <a:prstGeom prst="upArrow">
            <a:avLst>
              <a:gd name="adj1" fmla="val 50000"/>
              <a:gd name="adj2" fmla="val 11654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81" name="AutoShape 9">
            <a:extLst>
              <a:ext uri="{FF2B5EF4-FFF2-40B4-BE49-F238E27FC236}">
                <a16:creationId xmlns:a16="http://schemas.microsoft.com/office/drawing/2014/main" id="{3CC40E05-C84F-4ADA-A4C7-CE4E2B65C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4614863"/>
            <a:ext cx="107950" cy="504825"/>
          </a:xfrm>
          <a:prstGeom prst="downArrow">
            <a:avLst>
              <a:gd name="adj1" fmla="val 50000"/>
              <a:gd name="adj2" fmla="val 116912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82" name="AutoShape 10">
            <a:extLst>
              <a:ext uri="{FF2B5EF4-FFF2-40B4-BE49-F238E27FC236}">
                <a16:creationId xmlns:a16="http://schemas.microsoft.com/office/drawing/2014/main" id="{66AAB294-5B80-45B8-AA89-40117C6C9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3933825"/>
            <a:ext cx="107950" cy="504825"/>
          </a:xfrm>
          <a:prstGeom prst="downArrow">
            <a:avLst>
              <a:gd name="adj1" fmla="val 50000"/>
              <a:gd name="adj2" fmla="val 116912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83" name="AutoShape 11">
            <a:extLst>
              <a:ext uri="{FF2B5EF4-FFF2-40B4-BE49-F238E27FC236}">
                <a16:creationId xmlns:a16="http://schemas.microsoft.com/office/drawing/2014/main" id="{BA3158EE-9482-4B15-94B0-3B312935D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3" y="3933825"/>
            <a:ext cx="107950" cy="503238"/>
          </a:xfrm>
          <a:prstGeom prst="upArrow">
            <a:avLst>
              <a:gd name="adj1" fmla="val 50000"/>
              <a:gd name="adj2" fmla="val 11654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84" name="AutoShape 12">
            <a:extLst>
              <a:ext uri="{FF2B5EF4-FFF2-40B4-BE49-F238E27FC236}">
                <a16:creationId xmlns:a16="http://schemas.microsoft.com/office/drawing/2014/main" id="{299CA989-F5F7-40B3-B540-588111EC5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3933825"/>
            <a:ext cx="107950" cy="504825"/>
          </a:xfrm>
          <a:prstGeom prst="downArrow">
            <a:avLst>
              <a:gd name="adj1" fmla="val 50000"/>
              <a:gd name="adj2" fmla="val 116912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85" name="AutoShape 13">
            <a:extLst>
              <a:ext uri="{FF2B5EF4-FFF2-40B4-BE49-F238E27FC236}">
                <a16:creationId xmlns:a16="http://schemas.microsoft.com/office/drawing/2014/main" id="{20E984B8-A886-4C39-8DC1-81EE339C2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3933825"/>
            <a:ext cx="107950" cy="503238"/>
          </a:xfrm>
          <a:prstGeom prst="upArrow">
            <a:avLst>
              <a:gd name="adj1" fmla="val 50000"/>
              <a:gd name="adj2" fmla="val 11654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86" name="AutoShape 14">
            <a:extLst>
              <a:ext uri="{FF2B5EF4-FFF2-40B4-BE49-F238E27FC236}">
                <a16:creationId xmlns:a16="http://schemas.microsoft.com/office/drawing/2014/main" id="{8834AE06-BF6E-4664-9DEB-B7C2CD752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3933825"/>
            <a:ext cx="107950" cy="503238"/>
          </a:xfrm>
          <a:prstGeom prst="upArrow">
            <a:avLst>
              <a:gd name="adj1" fmla="val 50000"/>
              <a:gd name="adj2" fmla="val 11654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87" name="AutoShape 15">
            <a:extLst>
              <a:ext uri="{FF2B5EF4-FFF2-40B4-BE49-F238E27FC236}">
                <a16:creationId xmlns:a16="http://schemas.microsoft.com/office/drawing/2014/main" id="{ED55EBB0-F5DD-4E89-8B00-9A8EAC97A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3933825"/>
            <a:ext cx="107950" cy="504825"/>
          </a:xfrm>
          <a:prstGeom prst="downArrow">
            <a:avLst>
              <a:gd name="adj1" fmla="val 50000"/>
              <a:gd name="adj2" fmla="val 116912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88" name="AutoShape 16">
            <a:extLst>
              <a:ext uri="{FF2B5EF4-FFF2-40B4-BE49-F238E27FC236}">
                <a16:creationId xmlns:a16="http://schemas.microsoft.com/office/drawing/2014/main" id="{2EC23617-6D4B-48EB-9238-4B4555A32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3236913"/>
            <a:ext cx="107950" cy="504825"/>
          </a:xfrm>
          <a:prstGeom prst="downArrow">
            <a:avLst>
              <a:gd name="adj1" fmla="val 50000"/>
              <a:gd name="adj2" fmla="val 116912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89" name="AutoShape 17">
            <a:extLst>
              <a:ext uri="{FF2B5EF4-FFF2-40B4-BE49-F238E27FC236}">
                <a16:creationId xmlns:a16="http://schemas.microsoft.com/office/drawing/2014/main" id="{59B2666A-2BD3-46A0-B7E4-EE0931CF6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3208338"/>
            <a:ext cx="107950" cy="503237"/>
          </a:xfrm>
          <a:prstGeom prst="upArrow">
            <a:avLst>
              <a:gd name="adj1" fmla="val 50000"/>
              <a:gd name="adj2" fmla="val 11654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90" name="AutoShape 18">
            <a:extLst>
              <a:ext uri="{FF2B5EF4-FFF2-40B4-BE49-F238E27FC236}">
                <a16:creationId xmlns:a16="http://schemas.microsoft.com/office/drawing/2014/main" id="{4B824DB4-3479-4C47-81EC-CF575C155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288" y="2565400"/>
            <a:ext cx="107950" cy="504825"/>
          </a:xfrm>
          <a:prstGeom prst="downArrow">
            <a:avLst>
              <a:gd name="adj1" fmla="val 50000"/>
              <a:gd name="adj2" fmla="val 116912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91" name="AutoShape 19">
            <a:extLst>
              <a:ext uri="{FF2B5EF4-FFF2-40B4-BE49-F238E27FC236}">
                <a16:creationId xmlns:a16="http://schemas.microsoft.com/office/drawing/2014/main" id="{D4E48B62-64E6-49D0-8202-8C9808A60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025" y="2565400"/>
            <a:ext cx="107950" cy="503238"/>
          </a:xfrm>
          <a:prstGeom prst="upArrow">
            <a:avLst>
              <a:gd name="adj1" fmla="val 50000"/>
              <a:gd name="adj2" fmla="val 11654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92" name="AutoShape 20">
            <a:extLst>
              <a:ext uri="{FF2B5EF4-FFF2-40B4-BE49-F238E27FC236}">
                <a16:creationId xmlns:a16="http://schemas.microsoft.com/office/drawing/2014/main" id="{75C997DF-37F3-4F33-81E5-BCC00DD87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7488" y="2565400"/>
            <a:ext cx="107950" cy="504825"/>
          </a:xfrm>
          <a:prstGeom prst="downArrow">
            <a:avLst>
              <a:gd name="adj1" fmla="val 50000"/>
              <a:gd name="adj2" fmla="val 116912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93" name="AutoShape 21">
            <a:extLst>
              <a:ext uri="{FF2B5EF4-FFF2-40B4-BE49-F238E27FC236}">
                <a16:creationId xmlns:a16="http://schemas.microsoft.com/office/drawing/2014/main" id="{E31042BD-B162-471E-A527-61EC92CDF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825" y="2565400"/>
            <a:ext cx="107950" cy="503238"/>
          </a:xfrm>
          <a:prstGeom prst="upArrow">
            <a:avLst>
              <a:gd name="adj1" fmla="val 50000"/>
              <a:gd name="adj2" fmla="val 11654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94" name="AutoShape 22">
            <a:extLst>
              <a:ext uri="{FF2B5EF4-FFF2-40B4-BE49-F238E27FC236}">
                <a16:creationId xmlns:a16="http://schemas.microsoft.com/office/drawing/2014/main" id="{05E02250-7362-4E79-8E07-565771905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50" y="2565400"/>
            <a:ext cx="107950" cy="503238"/>
          </a:xfrm>
          <a:prstGeom prst="upArrow">
            <a:avLst>
              <a:gd name="adj1" fmla="val 50000"/>
              <a:gd name="adj2" fmla="val 11654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95" name="AutoShape 23">
            <a:extLst>
              <a:ext uri="{FF2B5EF4-FFF2-40B4-BE49-F238E27FC236}">
                <a16:creationId xmlns:a16="http://schemas.microsoft.com/office/drawing/2014/main" id="{227516B7-667C-45BA-B4B8-5868FA916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2565400"/>
            <a:ext cx="107950" cy="504825"/>
          </a:xfrm>
          <a:prstGeom prst="downArrow">
            <a:avLst>
              <a:gd name="adj1" fmla="val 50000"/>
              <a:gd name="adj2" fmla="val 116912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96" name="AutoShape 24">
            <a:extLst>
              <a:ext uri="{FF2B5EF4-FFF2-40B4-BE49-F238E27FC236}">
                <a16:creationId xmlns:a16="http://schemas.microsoft.com/office/drawing/2014/main" id="{51EAB748-F8B6-46D5-8372-C853E2245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1916113"/>
            <a:ext cx="107950" cy="504825"/>
          </a:xfrm>
          <a:prstGeom prst="downArrow">
            <a:avLst>
              <a:gd name="adj1" fmla="val 50000"/>
              <a:gd name="adj2" fmla="val 116912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97" name="AutoShape 25">
            <a:extLst>
              <a:ext uri="{FF2B5EF4-FFF2-40B4-BE49-F238E27FC236}">
                <a16:creationId xmlns:a16="http://schemas.microsoft.com/office/drawing/2014/main" id="{DD4677F1-D821-4550-A8CC-9262F9935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550" y="1917700"/>
            <a:ext cx="107950" cy="503238"/>
          </a:xfrm>
          <a:prstGeom prst="upArrow">
            <a:avLst>
              <a:gd name="adj1" fmla="val 50000"/>
              <a:gd name="adj2" fmla="val 11654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98" name="AutoShape 26">
            <a:extLst>
              <a:ext uri="{FF2B5EF4-FFF2-40B4-BE49-F238E27FC236}">
                <a16:creationId xmlns:a16="http://schemas.microsoft.com/office/drawing/2014/main" id="{59B5FA50-00C9-401F-A671-593FC31AC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1538288"/>
            <a:ext cx="107950" cy="503237"/>
          </a:xfrm>
          <a:prstGeom prst="upArrow">
            <a:avLst>
              <a:gd name="adj1" fmla="val 50000"/>
              <a:gd name="adj2" fmla="val 11654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699" name="AutoShape 27">
            <a:extLst>
              <a:ext uri="{FF2B5EF4-FFF2-40B4-BE49-F238E27FC236}">
                <a16:creationId xmlns:a16="http://schemas.microsoft.com/office/drawing/2014/main" id="{4D5ED00E-362C-41F0-8CC8-DE119F083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1557338"/>
            <a:ext cx="107950" cy="503237"/>
          </a:xfrm>
          <a:prstGeom prst="upArrow">
            <a:avLst>
              <a:gd name="adj1" fmla="val 50000"/>
              <a:gd name="adj2" fmla="val 11654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700" name="AutoShape 28">
            <a:extLst>
              <a:ext uri="{FF2B5EF4-FFF2-40B4-BE49-F238E27FC236}">
                <a16:creationId xmlns:a16="http://schemas.microsoft.com/office/drawing/2014/main" id="{336A9C22-ACC6-4BED-B193-D7797F5B6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1557338"/>
            <a:ext cx="107950" cy="503237"/>
          </a:xfrm>
          <a:prstGeom prst="upArrow">
            <a:avLst>
              <a:gd name="adj1" fmla="val 50000"/>
              <a:gd name="adj2" fmla="val 11654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701" name="AutoShape 29">
            <a:extLst>
              <a:ext uri="{FF2B5EF4-FFF2-40B4-BE49-F238E27FC236}">
                <a16:creationId xmlns:a16="http://schemas.microsoft.com/office/drawing/2014/main" id="{92BD8871-39A3-4D30-AE4D-216DEB522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288" y="1557338"/>
            <a:ext cx="107950" cy="503237"/>
          </a:xfrm>
          <a:prstGeom prst="upArrow">
            <a:avLst>
              <a:gd name="adj1" fmla="val 50000"/>
              <a:gd name="adj2" fmla="val 11654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702" name="AutoShape 30">
            <a:extLst>
              <a:ext uri="{FF2B5EF4-FFF2-40B4-BE49-F238E27FC236}">
                <a16:creationId xmlns:a16="http://schemas.microsoft.com/office/drawing/2014/main" id="{91CC7C22-2E2A-4479-8ADB-AD8A5BCF3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1557338"/>
            <a:ext cx="107950" cy="503237"/>
          </a:xfrm>
          <a:prstGeom prst="upArrow">
            <a:avLst>
              <a:gd name="adj1" fmla="val 50000"/>
              <a:gd name="adj2" fmla="val 11654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703" name="AutoShape 31">
            <a:extLst>
              <a:ext uri="{FF2B5EF4-FFF2-40B4-BE49-F238E27FC236}">
                <a16:creationId xmlns:a16="http://schemas.microsoft.com/office/drawing/2014/main" id="{45C9D8D2-D267-4047-98B6-5CD6C05DD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1557338"/>
            <a:ext cx="107950" cy="504825"/>
          </a:xfrm>
          <a:prstGeom prst="downArrow">
            <a:avLst>
              <a:gd name="adj1" fmla="val 50000"/>
              <a:gd name="adj2" fmla="val 116912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8704" name="Rectangle 32">
            <a:extLst>
              <a:ext uri="{FF2B5EF4-FFF2-40B4-BE49-F238E27FC236}">
                <a16:creationId xmlns:a16="http://schemas.microsoft.com/office/drawing/2014/main" id="{854E77B1-B4BE-4048-8125-CC590CD9F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404813"/>
            <a:ext cx="8280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</a:rPr>
              <a:t>例   </a:t>
            </a:r>
            <a:r>
              <a:rPr lang="en-US" altLang="zh-CN" sz="3600">
                <a:solidFill>
                  <a:schemeClr val="tx1"/>
                </a:solidFill>
              </a:rPr>
              <a:t>Fe (</a:t>
            </a:r>
            <a:r>
              <a:rPr lang="en-US" altLang="zh-CN" sz="3600" i="1">
                <a:solidFill>
                  <a:schemeClr val="tx1"/>
                </a:solidFill>
              </a:rPr>
              <a:t>Z</a:t>
            </a:r>
            <a:r>
              <a:rPr lang="en-US" altLang="zh-CN" sz="3600">
                <a:solidFill>
                  <a:schemeClr val="tx1"/>
                </a:solidFill>
              </a:rPr>
              <a:t> = 26)</a:t>
            </a:r>
            <a:r>
              <a:rPr lang="zh-CN" altLang="en-US" sz="3600">
                <a:solidFill>
                  <a:schemeClr val="tx1"/>
                </a:solidFill>
              </a:rPr>
              <a:t>原子核外有</a:t>
            </a:r>
            <a:r>
              <a:rPr lang="en-US" altLang="zh-CN" sz="3600">
                <a:solidFill>
                  <a:schemeClr val="tx1"/>
                </a:solidFill>
              </a:rPr>
              <a:t>26</a:t>
            </a:r>
            <a:r>
              <a:rPr lang="zh-CN" altLang="en-US" sz="3600">
                <a:solidFill>
                  <a:schemeClr val="tx1"/>
                </a:solidFill>
              </a:rPr>
              <a:t>个电子</a:t>
            </a:r>
          </a:p>
        </p:txBody>
      </p:sp>
      <p:sp>
        <p:nvSpPr>
          <p:cNvPr id="668705" name="Rectangle 33">
            <a:extLst>
              <a:ext uri="{FF2B5EF4-FFF2-40B4-BE49-F238E27FC236}">
                <a16:creationId xmlns:a16="http://schemas.microsoft.com/office/drawing/2014/main" id="{D0DDC498-9EBA-4CD2-BE4F-69B0329C1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5084763"/>
            <a:ext cx="5472112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4000" baseline="-25000">
                <a:solidFill>
                  <a:schemeClr val="tx1"/>
                </a:solidFill>
              </a:rPr>
              <a:t>26</a:t>
            </a:r>
            <a:r>
              <a:rPr lang="en-US" altLang="zh-CN" sz="4000">
                <a:solidFill>
                  <a:schemeClr val="tx1"/>
                </a:solidFill>
              </a:rPr>
              <a:t>Fe</a:t>
            </a:r>
            <a:r>
              <a:rPr lang="zh-CN" altLang="en-US" sz="4000">
                <a:solidFill>
                  <a:schemeClr val="tx1"/>
                </a:solidFill>
              </a:rPr>
              <a:t>的能级顺序为：</a:t>
            </a:r>
          </a:p>
          <a:p>
            <a:pPr>
              <a:lnSpc>
                <a:spcPct val="110000"/>
              </a:lnSpc>
            </a:pPr>
            <a:r>
              <a:rPr lang="en-US" altLang="zh-CN" sz="4000">
                <a:solidFill>
                  <a:schemeClr val="tx1"/>
                </a:solidFill>
              </a:rPr>
              <a:t>1s</a:t>
            </a:r>
            <a:r>
              <a:rPr lang="en-US" altLang="zh-CN" sz="4000" baseline="30000">
                <a:solidFill>
                  <a:schemeClr val="tx1"/>
                </a:solidFill>
              </a:rPr>
              <a:t>2 </a:t>
            </a:r>
            <a:r>
              <a:rPr lang="en-US" altLang="zh-CN" sz="4000">
                <a:solidFill>
                  <a:schemeClr val="tx1"/>
                </a:solidFill>
              </a:rPr>
              <a:t>2s</a:t>
            </a:r>
            <a:r>
              <a:rPr lang="en-US" altLang="zh-CN" sz="4000" baseline="30000">
                <a:solidFill>
                  <a:schemeClr val="tx1"/>
                </a:solidFill>
              </a:rPr>
              <a:t>2 </a:t>
            </a:r>
            <a:r>
              <a:rPr lang="en-US" altLang="zh-CN" sz="4000">
                <a:solidFill>
                  <a:schemeClr val="tx1"/>
                </a:solidFill>
              </a:rPr>
              <a:t>2p</a:t>
            </a:r>
            <a:r>
              <a:rPr lang="en-US" altLang="zh-CN" sz="4000" baseline="30000">
                <a:solidFill>
                  <a:schemeClr val="tx1"/>
                </a:solidFill>
              </a:rPr>
              <a:t>6 </a:t>
            </a:r>
            <a:r>
              <a:rPr lang="en-US" altLang="zh-CN" sz="4000">
                <a:solidFill>
                  <a:schemeClr val="accent2"/>
                </a:solidFill>
              </a:rPr>
              <a:t>3s</a:t>
            </a:r>
            <a:r>
              <a:rPr lang="en-US" altLang="zh-CN" sz="4000" baseline="30000">
                <a:solidFill>
                  <a:schemeClr val="accent2"/>
                </a:solidFill>
              </a:rPr>
              <a:t>2 </a:t>
            </a:r>
            <a:r>
              <a:rPr lang="en-US" altLang="zh-CN" sz="4000">
                <a:solidFill>
                  <a:schemeClr val="accent2"/>
                </a:solidFill>
              </a:rPr>
              <a:t>3p</a:t>
            </a:r>
            <a:r>
              <a:rPr lang="en-US" altLang="zh-CN" sz="4000" baseline="30000">
                <a:solidFill>
                  <a:schemeClr val="accent2"/>
                </a:solidFill>
              </a:rPr>
              <a:t>6</a:t>
            </a:r>
            <a:r>
              <a:rPr lang="en-US" altLang="zh-CN" sz="4000" baseline="30000">
                <a:solidFill>
                  <a:schemeClr val="tx1"/>
                </a:solidFill>
              </a:rPr>
              <a:t> </a:t>
            </a:r>
            <a:r>
              <a:rPr lang="en-US" altLang="zh-CN" sz="4000">
                <a:solidFill>
                  <a:srgbClr val="D60093"/>
                </a:solidFill>
              </a:rPr>
              <a:t>4s</a:t>
            </a:r>
            <a:r>
              <a:rPr lang="en-US" altLang="zh-CN" sz="4000" baseline="30000">
                <a:solidFill>
                  <a:srgbClr val="D60093"/>
                </a:solidFill>
              </a:rPr>
              <a:t>2</a:t>
            </a:r>
            <a:r>
              <a:rPr lang="en-US" altLang="zh-CN" sz="4000" baseline="30000">
                <a:solidFill>
                  <a:schemeClr val="accent2"/>
                </a:solidFill>
              </a:rPr>
              <a:t> </a:t>
            </a:r>
            <a:r>
              <a:rPr lang="en-US" altLang="zh-CN" sz="4000">
                <a:solidFill>
                  <a:schemeClr val="accent2"/>
                </a:solidFill>
              </a:rPr>
              <a:t>3d</a:t>
            </a:r>
            <a:r>
              <a:rPr lang="en-US" altLang="zh-CN" sz="4000" baseline="30000">
                <a:solidFill>
                  <a:schemeClr val="accent2"/>
                </a:solidFill>
              </a:rPr>
              <a:t>6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8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8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8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8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4" dur="500"/>
                                        <p:tgtEl>
                                          <p:spTgt spid="66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9" dur="500"/>
                                        <p:tgtEl>
                                          <p:spTgt spid="66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4" dur="500"/>
                                        <p:tgtEl>
                                          <p:spTgt spid="66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68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68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68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68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68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68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8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68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75"/>
                                        <p:tgtEl>
                                          <p:spTgt spid="668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7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75"/>
                                        <p:tgtEl>
                                          <p:spTgt spid="6687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705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Rectangle 2">
            <a:extLst>
              <a:ext uri="{FF2B5EF4-FFF2-40B4-BE49-F238E27FC236}">
                <a16:creationId xmlns:a16="http://schemas.microsoft.com/office/drawing/2014/main" id="{71E78D6C-92B0-429D-ACA7-173844A80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4724400"/>
            <a:ext cx="8713787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zh-CN" sz="4400">
                <a:solidFill>
                  <a:schemeClr val="tx1"/>
                </a:solidFill>
              </a:rPr>
              <a:t>   </a:t>
            </a:r>
            <a:r>
              <a:rPr lang="zh-CN" altLang="en-US" sz="4400">
                <a:solidFill>
                  <a:schemeClr val="accent2"/>
                </a:solidFill>
              </a:rPr>
              <a:t>遵守三原则，按能级低</a:t>
            </a:r>
            <a:r>
              <a:rPr lang="zh-CN" altLang="en-US" sz="4400">
                <a:solidFill>
                  <a:schemeClr val="accent2"/>
                </a:solidFill>
                <a:sym typeface="Symbol" panose="05050102010706020507" pitchFamily="18" charset="2"/>
              </a:rPr>
              <a:t></a:t>
            </a:r>
            <a:r>
              <a:rPr lang="zh-CN" altLang="en-US" sz="4400">
                <a:solidFill>
                  <a:schemeClr val="accent2"/>
                </a:solidFill>
              </a:rPr>
              <a:t>高的顺序，再按电子层</a:t>
            </a:r>
            <a:r>
              <a:rPr lang="en-US" altLang="zh-CN" sz="4400">
                <a:solidFill>
                  <a:schemeClr val="accent2"/>
                </a:solidFill>
              </a:rPr>
              <a:t>(</a:t>
            </a:r>
            <a:r>
              <a:rPr lang="en-US" altLang="zh-CN" sz="4400" i="1">
                <a:solidFill>
                  <a:schemeClr val="accent2"/>
                </a:solidFill>
              </a:rPr>
              <a:t>n</a:t>
            </a:r>
            <a:r>
              <a:rPr lang="en-US" altLang="zh-CN" sz="4400">
                <a:solidFill>
                  <a:schemeClr val="accent2"/>
                </a:solidFill>
              </a:rPr>
              <a:t>)</a:t>
            </a:r>
            <a:r>
              <a:rPr lang="zh-CN" altLang="en-US" sz="4400">
                <a:solidFill>
                  <a:schemeClr val="accent2"/>
                </a:solidFill>
              </a:rPr>
              <a:t>归并。</a:t>
            </a:r>
          </a:p>
        </p:txBody>
      </p:sp>
      <p:sp>
        <p:nvSpPr>
          <p:cNvPr id="581635" name="Rectangle 3">
            <a:extLst>
              <a:ext uri="{FF2B5EF4-FFF2-40B4-BE49-F238E27FC236}">
                <a16:creationId xmlns:a16="http://schemas.microsoft.com/office/drawing/2014/main" id="{230EFEC2-C5C0-4FF8-8187-5C3BABA39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15888"/>
            <a:ext cx="54737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4400" baseline="-25000">
                <a:solidFill>
                  <a:schemeClr val="tx1"/>
                </a:solidFill>
              </a:rPr>
              <a:t>26</a:t>
            </a:r>
            <a:r>
              <a:rPr lang="en-US" altLang="zh-CN" sz="4400">
                <a:solidFill>
                  <a:schemeClr val="tx1"/>
                </a:solidFill>
              </a:rPr>
              <a:t>Fe </a:t>
            </a:r>
            <a:r>
              <a:rPr lang="zh-CN" altLang="en-US" sz="4400">
                <a:solidFill>
                  <a:schemeClr val="tx1"/>
                </a:solidFill>
              </a:rPr>
              <a:t>的电子分布式： </a:t>
            </a:r>
          </a:p>
        </p:txBody>
      </p:sp>
      <p:sp>
        <p:nvSpPr>
          <p:cNvPr id="581636" name="Rectangle 4">
            <a:extLst>
              <a:ext uri="{FF2B5EF4-FFF2-40B4-BE49-F238E27FC236}">
                <a16:creationId xmlns:a16="http://schemas.microsoft.com/office/drawing/2014/main" id="{0758D287-9738-41C2-B89F-62C47921E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276475"/>
            <a:ext cx="8382000" cy="163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400">
                <a:solidFill>
                  <a:srgbClr val="FF0000"/>
                </a:solidFill>
              </a:rPr>
              <a:t>原子实  </a:t>
            </a:r>
            <a:r>
              <a:rPr lang="en-US" altLang="zh-CN" sz="4400">
                <a:solidFill>
                  <a:srgbClr val="FF0000"/>
                </a:solidFill>
              </a:rPr>
              <a:t>[Ar] = 1s</a:t>
            </a:r>
            <a:r>
              <a:rPr lang="en-US" altLang="zh-CN" sz="4400" baseline="30000">
                <a:solidFill>
                  <a:srgbClr val="FF0000"/>
                </a:solidFill>
              </a:rPr>
              <a:t>2 </a:t>
            </a:r>
            <a:r>
              <a:rPr lang="en-US" altLang="zh-CN" sz="4400">
                <a:solidFill>
                  <a:srgbClr val="FF0000"/>
                </a:solidFill>
              </a:rPr>
              <a:t>2s</a:t>
            </a:r>
            <a:r>
              <a:rPr lang="en-US" altLang="zh-CN" sz="4400" baseline="30000">
                <a:solidFill>
                  <a:srgbClr val="FF0000"/>
                </a:solidFill>
              </a:rPr>
              <a:t>2 </a:t>
            </a:r>
            <a:r>
              <a:rPr lang="en-US" altLang="zh-CN" sz="4400">
                <a:solidFill>
                  <a:srgbClr val="FF0000"/>
                </a:solidFill>
              </a:rPr>
              <a:t>2p</a:t>
            </a:r>
            <a:r>
              <a:rPr lang="en-US" altLang="zh-CN" sz="4400" baseline="30000">
                <a:solidFill>
                  <a:srgbClr val="FF0000"/>
                </a:solidFill>
              </a:rPr>
              <a:t>6 </a:t>
            </a:r>
            <a:r>
              <a:rPr lang="en-US" altLang="zh-CN" sz="4400">
                <a:solidFill>
                  <a:srgbClr val="FF0000"/>
                </a:solidFill>
              </a:rPr>
              <a:t>3s</a:t>
            </a:r>
            <a:r>
              <a:rPr lang="en-US" altLang="zh-CN" sz="4400" baseline="30000">
                <a:solidFill>
                  <a:srgbClr val="FF0000"/>
                </a:solidFill>
              </a:rPr>
              <a:t>2 </a:t>
            </a:r>
            <a:r>
              <a:rPr lang="en-US" altLang="zh-CN" sz="4400">
                <a:solidFill>
                  <a:srgbClr val="FF0000"/>
                </a:solidFill>
              </a:rPr>
              <a:t>3p</a:t>
            </a:r>
            <a:r>
              <a:rPr lang="en-US" altLang="zh-CN" sz="4400" baseline="30000">
                <a:solidFill>
                  <a:srgbClr val="FF0000"/>
                </a:solidFill>
              </a:rPr>
              <a:t>6</a:t>
            </a:r>
            <a:endParaRPr lang="en-US" altLang="zh-CN" sz="440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4400">
                <a:solidFill>
                  <a:schemeClr val="tx1"/>
                </a:solidFill>
              </a:rPr>
              <a:t>外层电子构型   </a:t>
            </a:r>
            <a:r>
              <a:rPr lang="en-US" altLang="zh-CN" sz="4400">
                <a:solidFill>
                  <a:srgbClr val="0000FF"/>
                </a:solidFill>
              </a:rPr>
              <a:t>3d</a:t>
            </a:r>
            <a:r>
              <a:rPr lang="en-US" altLang="zh-CN" sz="4400" baseline="30000">
                <a:solidFill>
                  <a:srgbClr val="0000FF"/>
                </a:solidFill>
              </a:rPr>
              <a:t>6</a:t>
            </a:r>
            <a:r>
              <a:rPr lang="en-US" altLang="zh-CN" sz="4400">
                <a:solidFill>
                  <a:srgbClr val="0000FF"/>
                </a:solidFill>
              </a:rPr>
              <a:t>4s</a:t>
            </a:r>
            <a:r>
              <a:rPr lang="en-US" altLang="zh-CN" sz="4400" baseline="3000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81637" name="Rectangle 5">
            <a:extLst>
              <a:ext uri="{FF2B5EF4-FFF2-40B4-BE49-F238E27FC236}">
                <a16:creationId xmlns:a16="http://schemas.microsoft.com/office/drawing/2014/main" id="{DDE0F807-4280-473E-BE78-7F477C60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08050"/>
            <a:ext cx="858837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400">
                <a:solidFill>
                  <a:schemeClr val="tx1"/>
                </a:solidFill>
              </a:rPr>
              <a:t>               1s</a:t>
            </a:r>
            <a:r>
              <a:rPr lang="en-US" altLang="zh-CN" sz="4400" baseline="30000">
                <a:solidFill>
                  <a:schemeClr val="tx1"/>
                </a:solidFill>
              </a:rPr>
              <a:t>2 </a:t>
            </a:r>
            <a:r>
              <a:rPr lang="en-US" altLang="zh-CN" sz="4400">
                <a:solidFill>
                  <a:schemeClr val="tx1"/>
                </a:solidFill>
              </a:rPr>
              <a:t>2s</a:t>
            </a:r>
            <a:r>
              <a:rPr lang="en-US" altLang="zh-CN" sz="4400" baseline="30000">
                <a:solidFill>
                  <a:schemeClr val="tx1"/>
                </a:solidFill>
              </a:rPr>
              <a:t>2 </a:t>
            </a:r>
            <a:r>
              <a:rPr lang="en-US" altLang="zh-CN" sz="4400">
                <a:solidFill>
                  <a:schemeClr val="tx1"/>
                </a:solidFill>
              </a:rPr>
              <a:t>2p</a:t>
            </a:r>
            <a:r>
              <a:rPr lang="en-US" altLang="zh-CN" sz="4400" baseline="30000">
                <a:solidFill>
                  <a:schemeClr val="tx1"/>
                </a:solidFill>
              </a:rPr>
              <a:t>6 </a:t>
            </a:r>
            <a:r>
              <a:rPr lang="en-US" altLang="zh-CN" sz="4400">
                <a:solidFill>
                  <a:schemeClr val="accent2"/>
                </a:solidFill>
              </a:rPr>
              <a:t>3s</a:t>
            </a:r>
            <a:r>
              <a:rPr lang="en-US" altLang="zh-CN" sz="4400" baseline="30000">
                <a:solidFill>
                  <a:schemeClr val="accent2"/>
                </a:solidFill>
              </a:rPr>
              <a:t>2 </a:t>
            </a:r>
            <a:r>
              <a:rPr lang="en-US" altLang="zh-CN" sz="4400">
                <a:solidFill>
                  <a:schemeClr val="accent2"/>
                </a:solidFill>
              </a:rPr>
              <a:t>3p</a:t>
            </a:r>
            <a:r>
              <a:rPr lang="en-US" altLang="zh-CN" sz="4400" baseline="30000">
                <a:solidFill>
                  <a:schemeClr val="accent2"/>
                </a:solidFill>
              </a:rPr>
              <a:t>6 </a:t>
            </a:r>
            <a:r>
              <a:rPr lang="en-US" altLang="zh-CN" sz="4400">
                <a:solidFill>
                  <a:schemeClr val="accent2"/>
                </a:solidFill>
              </a:rPr>
              <a:t>3d</a:t>
            </a:r>
            <a:r>
              <a:rPr lang="en-US" altLang="zh-CN" sz="4400" baseline="30000">
                <a:solidFill>
                  <a:schemeClr val="accent2"/>
                </a:solidFill>
              </a:rPr>
              <a:t>6</a:t>
            </a:r>
            <a:r>
              <a:rPr lang="en-US" altLang="zh-CN" sz="4400" baseline="30000">
                <a:solidFill>
                  <a:schemeClr val="tx1"/>
                </a:solidFill>
              </a:rPr>
              <a:t> </a:t>
            </a:r>
            <a:r>
              <a:rPr lang="en-US" altLang="zh-CN" sz="4400">
                <a:solidFill>
                  <a:srgbClr val="D60093"/>
                </a:solidFill>
              </a:rPr>
              <a:t>4s</a:t>
            </a:r>
            <a:r>
              <a:rPr lang="en-US" altLang="zh-CN" sz="4400" baseline="30000">
                <a:solidFill>
                  <a:srgbClr val="D60093"/>
                </a:solidFill>
              </a:rPr>
              <a:t>2</a:t>
            </a:r>
            <a:endParaRPr lang="en-US" altLang="zh-CN" sz="4400">
              <a:solidFill>
                <a:srgbClr val="D60093"/>
              </a:solidFill>
            </a:endParaRPr>
          </a:p>
          <a:p>
            <a:r>
              <a:rPr lang="zh-CN" altLang="en-US" sz="4400">
                <a:solidFill>
                  <a:schemeClr val="tx1"/>
                </a:solidFill>
              </a:rPr>
              <a:t>或可写为：</a:t>
            </a:r>
            <a:r>
              <a:rPr lang="en-US" altLang="zh-CN" sz="4400">
                <a:solidFill>
                  <a:srgbClr val="FF0000"/>
                </a:solidFill>
              </a:rPr>
              <a:t>[Ar]3d</a:t>
            </a:r>
            <a:r>
              <a:rPr lang="en-US" altLang="zh-CN" sz="4400" baseline="30000">
                <a:solidFill>
                  <a:srgbClr val="FF0000"/>
                </a:solidFill>
              </a:rPr>
              <a:t>6 </a:t>
            </a:r>
            <a:r>
              <a:rPr lang="en-US" altLang="zh-CN" sz="4400">
                <a:solidFill>
                  <a:srgbClr val="FF0000"/>
                </a:solidFill>
              </a:rPr>
              <a:t>4s</a:t>
            </a:r>
            <a:r>
              <a:rPr lang="en-US" altLang="zh-CN" sz="4400" baseline="300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81638" name="Rectangle 6">
            <a:extLst>
              <a:ext uri="{FF2B5EF4-FFF2-40B4-BE49-F238E27FC236}">
                <a16:creationId xmlns:a16="http://schemas.microsoft.com/office/drawing/2014/main" id="{49B4DE93-0284-4606-BD25-708EE6D4F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860800"/>
            <a:ext cx="79930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400" u="sng">
                <a:solidFill>
                  <a:schemeClr val="tx1"/>
                </a:solidFill>
                <a:latin typeface="楷体_GB2312" pitchFamily="49" charset="-122"/>
              </a:rPr>
              <a:t>如何书写原子的电子排布式：</a:t>
            </a:r>
          </a:p>
        </p:txBody>
      </p:sp>
    </p:spTree>
  </p:cSld>
  <p:clrMapOvr>
    <a:masterClrMapping/>
  </p:clrMapOvr>
  <p:transition spd="med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581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581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"/>
                                        <p:tgtEl>
                                          <p:spTgt spid="5816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"/>
                                        <p:tgtEl>
                                          <p:spTgt spid="581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"/>
                                        <p:tgtEl>
                                          <p:spTgt spid="581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"/>
                                        <p:tgtEl>
                                          <p:spTgt spid="58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"/>
                                        <p:tgtEl>
                                          <p:spTgt spid="58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634" grpId="0" autoUpdateAnimBg="0"/>
      <p:bldP spid="581635" grpId="0" build="p" autoUpdateAnimBg="0"/>
      <p:bldP spid="581636" grpId="0" uiExpand="1" build="p" autoUpdateAnimBg="0"/>
      <p:bldP spid="581637" grpId="0" build="p" autoUpdateAnimBg="0"/>
      <p:bldP spid="581638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9" name="Rectangle 3">
            <a:extLst>
              <a:ext uri="{FF2B5EF4-FFF2-40B4-BE49-F238E27FC236}">
                <a16:creationId xmlns:a16="http://schemas.microsoft.com/office/drawing/2014/main" id="{E82DB317-1582-4DBB-8B13-F8B473A922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7488" y="188913"/>
            <a:ext cx="8675687" cy="6335712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zh-CN" altLang="en-US" sz="4000">
                <a:solidFill>
                  <a:schemeClr val="tx1"/>
                </a:solidFill>
              </a:rPr>
              <a:t>多数元素原子基态的电子构型符合上述 </a:t>
            </a:r>
            <a:r>
              <a:rPr lang="en-US" altLang="zh-CN" sz="4000">
                <a:solidFill>
                  <a:schemeClr val="tx1"/>
                </a:solidFill>
              </a:rPr>
              <a:t>3 </a:t>
            </a:r>
            <a:r>
              <a:rPr lang="zh-CN" altLang="en-US" sz="4000">
                <a:solidFill>
                  <a:schemeClr val="tx1"/>
                </a:solidFill>
              </a:rPr>
              <a:t>项排布规则，但也有例外： </a:t>
            </a:r>
          </a:p>
          <a:p>
            <a:pPr>
              <a:lnSpc>
                <a:spcPct val="115000"/>
              </a:lnSpc>
              <a:buFontTx/>
              <a:buNone/>
            </a:pPr>
            <a:r>
              <a:rPr lang="zh-CN" altLang="en-US" sz="4000">
                <a:solidFill>
                  <a:schemeClr val="tx1"/>
                </a:solidFill>
              </a:rPr>
              <a:t>例：</a:t>
            </a:r>
            <a:r>
              <a:rPr lang="en-US" altLang="zh-CN" sz="4000" baseline="-25000">
                <a:solidFill>
                  <a:schemeClr val="accent2"/>
                </a:solidFill>
              </a:rPr>
              <a:t>41</a:t>
            </a:r>
            <a:r>
              <a:rPr lang="en-US" altLang="zh-CN" sz="4000">
                <a:solidFill>
                  <a:schemeClr val="accent2"/>
                </a:solidFill>
              </a:rPr>
              <a:t>Nb </a:t>
            </a:r>
            <a:r>
              <a:rPr lang="zh-CN" altLang="en-US" sz="4000">
                <a:solidFill>
                  <a:schemeClr val="accent2"/>
                </a:solidFill>
              </a:rPr>
              <a:t>铌      </a:t>
            </a:r>
            <a:r>
              <a:rPr lang="en-US" altLang="zh-CN" sz="4000">
                <a:solidFill>
                  <a:schemeClr val="accent2"/>
                </a:solidFill>
              </a:rPr>
              <a:t>[Kr] 4d</a:t>
            </a:r>
            <a:r>
              <a:rPr lang="en-US" altLang="zh-CN" sz="4000" baseline="30000">
                <a:solidFill>
                  <a:schemeClr val="accent2"/>
                </a:solidFill>
              </a:rPr>
              <a:t>4</a:t>
            </a:r>
            <a:r>
              <a:rPr lang="en-US" altLang="zh-CN" sz="4000">
                <a:solidFill>
                  <a:schemeClr val="accent2"/>
                </a:solidFill>
              </a:rPr>
              <a:t>5s</a:t>
            </a:r>
            <a:r>
              <a:rPr lang="en-US" altLang="zh-CN" sz="4000" baseline="30000">
                <a:solidFill>
                  <a:schemeClr val="accent2"/>
                </a:solidFill>
              </a:rPr>
              <a:t>1</a:t>
            </a:r>
            <a:r>
              <a:rPr lang="en-US" altLang="zh-CN" sz="4000">
                <a:solidFill>
                  <a:schemeClr val="tx1"/>
                </a:solidFill>
              </a:rPr>
              <a:t>     </a:t>
            </a:r>
          </a:p>
          <a:p>
            <a:pPr>
              <a:lnSpc>
                <a:spcPct val="115000"/>
              </a:lnSpc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              </a:t>
            </a:r>
            <a:r>
              <a:rPr lang="zh-CN" altLang="en-US" sz="4000">
                <a:solidFill>
                  <a:schemeClr val="tx1"/>
                </a:solidFill>
              </a:rPr>
              <a:t>而不是 </a:t>
            </a:r>
            <a:r>
              <a:rPr lang="en-US" altLang="zh-CN" sz="4000">
                <a:solidFill>
                  <a:schemeClr val="tx1"/>
                </a:solidFill>
              </a:rPr>
              <a:t>[Kr] 4d</a:t>
            </a:r>
            <a:r>
              <a:rPr lang="en-US" altLang="zh-CN" sz="4000" baseline="30000">
                <a:solidFill>
                  <a:schemeClr val="tx1"/>
                </a:solidFill>
              </a:rPr>
              <a:t>3</a:t>
            </a:r>
            <a:r>
              <a:rPr lang="en-US" altLang="zh-CN" sz="4000">
                <a:solidFill>
                  <a:schemeClr val="tx1"/>
                </a:solidFill>
              </a:rPr>
              <a:t>5s</a:t>
            </a:r>
            <a:r>
              <a:rPr lang="en-US" altLang="zh-CN" sz="4000" baseline="30000">
                <a:solidFill>
                  <a:schemeClr val="tx1"/>
                </a:solidFill>
              </a:rPr>
              <a:t>2</a:t>
            </a:r>
            <a:br>
              <a:rPr lang="en-US" altLang="zh-CN" sz="4000">
                <a:solidFill>
                  <a:schemeClr val="tx1"/>
                </a:solidFill>
              </a:rPr>
            </a:br>
            <a:r>
              <a:rPr lang="en-US" altLang="zh-CN" sz="4000">
                <a:solidFill>
                  <a:schemeClr val="tx1"/>
                </a:solidFill>
              </a:rPr>
              <a:t>           </a:t>
            </a:r>
            <a:r>
              <a:rPr lang="zh-CN" altLang="en-US" sz="4000">
                <a:solidFill>
                  <a:schemeClr val="tx1"/>
                </a:solidFill>
              </a:rPr>
              <a:t>也不是 </a:t>
            </a:r>
            <a:r>
              <a:rPr lang="en-US" altLang="zh-CN" sz="4000">
                <a:solidFill>
                  <a:schemeClr val="tx1"/>
                </a:solidFill>
              </a:rPr>
              <a:t>[Kr] 4d</a:t>
            </a:r>
            <a:r>
              <a:rPr lang="en-US" altLang="zh-CN" sz="4000" baseline="30000">
                <a:solidFill>
                  <a:schemeClr val="tx1"/>
                </a:solidFill>
              </a:rPr>
              <a:t>5</a:t>
            </a:r>
            <a:r>
              <a:rPr lang="en-US" altLang="zh-CN" sz="4000">
                <a:solidFill>
                  <a:schemeClr val="tx1"/>
                </a:solidFill>
              </a:rPr>
              <a:t>5s</a:t>
            </a:r>
            <a:r>
              <a:rPr lang="en-US" altLang="zh-CN" sz="4000" baseline="30000">
                <a:solidFill>
                  <a:schemeClr val="tx1"/>
                </a:solidFill>
              </a:rPr>
              <a:t>0</a:t>
            </a:r>
            <a:endParaRPr lang="en-US" altLang="zh-CN" sz="400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         </a:t>
            </a:r>
            <a:r>
              <a:rPr lang="en-US" altLang="zh-CN" sz="4000" baseline="-25000">
                <a:solidFill>
                  <a:schemeClr val="accent2"/>
                </a:solidFill>
              </a:rPr>
              <a:t>78</a:t>
            </a:r>
            <a:r>
              <a:rPr lang="en-US" altLang="zh-CN" sz="4000">
                <a:solidFill>
                  <a:schemeClr val="accent2"/>
                </a:solidFill>
              </a:rPr>
              <a:t>Pt </a:t>
            </a:r>
            <a:r>
              <a:rPr lang="zh-CN" altLang="en-US" sz="4000">
                <a:solidFill>
                  <a:schemeClr val="accent2"/>
                </a:solidFill>
              </a:rPr>
              <a:t>铂       </a:t>
            </a:r>
            <a:r>
              <a:rPr lang="en-US" altLang="zh-CN" sz="4000">
                <a:solidFill>
                  <a:schemeClr val="accent2"/>
                </a:solidFill>
              </a:rPr>
              <a:t>[Xe] 4f</a:t>
            </a:r>
            <a:r>
              <a:rPr lang="en-US" altLang="zh-CN" sz="4000" baseline="30000">
                <a:solidFill>
                  <a:schemeClr val="accent2"/>
                </a:solidFill>
              </a:rPr>
              <a:t>14</a:t>
            </a:r>
            <a:r>
              <a:rPr lang="en-US" altLang="zh-CN" sz="4000">
                <a:solidFill>
                  <a:schemeClr val="accent2"/>
                </a:solidFill>
              </a:rPr>
              <a:t>5d</a:t>
            </a:r>
            <a:r>
              <a:rPr lang="en-US" altLang="zh-CN" sz="4000" baseline="30000">
                <a:solidFill>
                  <a:schemeClr val="accent2"/>
                </a:solidFill>
              </a:rPr>
              <a:t>9</a:t>
            </a:r>
            <a:r>
              <a:rPr lang="en-US" altLang="zh-CN" sz="4000">
                <a:solidFill>
                  <a:schemeClr val="accent2"/>
                </a:solidFill>
              </a:rPr>
              <a:t>6s</a:t>
            </a:r>
            <a:r>
              <a:rPr lang="en-US" altLang="zh-CN" sz="4000" baseline="30000">
                <a:solidFill>
                  <a:schemeClr val="accent2"/>
                </a:solidFill>
              </a:rPr>
              <a:t>1</a:t>
            </a:r>
            <a:r>
              <a:rPr lang="en-US" altLang="zh-CN" sz="400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15000"/>
              </a:lnSpc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              </a:t>
            </a:r>
            <a:r>
              <a:rPr lang="zh-CN" altLang="en-US" sz="4000">
                <a:solidFill>
                  <a:schemeClr val="tx1"/>
                </a:solidFill>
              </a:rPr>
              <a:t>而不是 </a:t>
            </a:r>
            <a:r>
              <a:rPr lang="en-US" altLang="zh-CN" sz="4000">
                <a:solidFill>
                  <a:schemeClr val="tx1"/>
                </a:solidFill>
              </a:rPr>
              <a:t>[Xe] 4f</a:t>
            </a:r>
            <a:r>
              <a:rPr lang="en-US" altLang="zh-CN" sz="4000" baseline="30000">
                <a:solidFill>
                  <a:schemeClr val="tx1"/>
                </a:solidFill>
              </a:rPr>
              <a:t>14</a:t>
            </a:r>
            <a:r>
              <a:rPr lang="en-US" altLang="zh-CN" sz="4000">
                <a:solidFill>
                  <a:schemeClr val="tx1"/>
                </a:solidFill>
              </a:rPr>
              <a:t>5d</a:t>
            </a:r>
            <a:r>
              <a:rPr lang="en-US" altLang="zh-CN" sz="4000" baseline="30000">
                <a:solidFill>
                  <a:schemeClr val="tx1"/>
                </a:solidFill>
              </a:rPr>
              <a:t>10</a:t>
            </a:r>
            <a:r>
              <a:rPr lang="en-US" altLang="zh-CN" sz="4000">
                <a:solidFill>
                  <a:schemeClr val="tx1"/>
                </a:solidFill>
              </a:rPr>
              <a:t>6s</a:t>
            </a:r>
            <a:r>
              <a:rPr lang="en-US" altLang="zh-CN" sz="4000" baseline="30000">
                <a:solidFill>
                  <a:schemeClr val="tx1"/>
                </a:solidFill>
              </a:rPr>
              <a:t>0</a:t>
            </a:r>
            <a:r>
              <a:rPr lang="en-US" altLang="zh-CN" sz="4000">
                <a:solidFill>
                  <a:schemeClr val="tx1"/>
                </a:solidFill>
              </a:rPr>
              <a:t>  </a:t>
            </a:r>
          </a:p>
          <a:p>
            <a:pPr>
              <a:lnSpc>
                <a:spcPct val="115000"/>
              </a:lnSpc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              </a:t>
            </a:r>
            <a:r>
              <a:rPr lang="zh-CN" altLang="en-US" sz="4000">
                <a:solidFill>
                  <a:schemeClr val="tx1"/>
                </a:solidFill>
              </a:rPr>
              <a:t>也不是 </a:t>
            </a:r>
            <a:r>
              <a:rPr lang="en-US" altLang="zh-CN" sz="4000">
                <a:solidFill>
                  <a:schemeClr val="tx1"/>
                </a:solidFill>
              </a:rPr>
              <a:t>[Xe] 4f</a:t>
            </a:r>
            <a:r>
              <a:rPr lang="en-US" altLang="zh-CN" sz="4000" baseline="30000">
                <a:solidFill>
                  <a:schemeClr val="tx1"/>
                </a:solidFill>
              </a:rPr>
              <a:t>14</a:t>
            </a:r>
            <a:r>
              <a:rPr lang="en-US" altLang="zh-CN" sz="4000">
                <a:solidFill>
                  <a:schemeClr val="tx1"/>
                </a:solidFill>
              </a:rPr>
              <a:t>5d</a:t>
            </a:r>
            <a:r>
              <a:rPr lang="en-US" altLang="zh-CN" sz="4000" baseline="30000">
                <a:solidFill>
                  <a:schemeClr val="tx1"/>
                </a:solidFill>
              </a:rPr>
              <a:t>8</a:t>
            </a:r>
            <a:r>
              <a:rPr lang="en-US" altLang="zh-CN" sz="4000">
                <a:solidFill>
                  <a:schemeClr val="tx1"/>
                </a:solidFill>
              </a:rPr>
              <a:t>6s</a:t>
            </a:r>
            <a:r>
              <a:rPr lang="en-US" altLang="zh-CN" sz="4000" baseline="30000">
                <a:solidFill>
                  <a:schemeClr val="tx1"/>
                </a:solidFill>
              </a:rPr>
              <a:t>2</a:t>
            </a:r>
          </a:p>
        </p:txBody>
      </p:sp>
      <p:grpSp>
        <p:nvGrpSpPr>
          <p:cNvPr id="582662" name="Group 6">
            <a:extLst>
              <a:ext uri="{FF2B5EF4-FFF2-40B4-BE49-F238E27FC236}">
                <a16:creationId xmlns:a16="http://schemas.microsoft.com/office/drawing/2014/main" id="{A2016FFD-8D34-4113-BB7F-60C067D92805}"/>
              </a:ext>
            </a:extLst>
          </p:cNvPr>
          <p:cNvGrpSpPr>
            <a:grpSpLocks/>
          </p:cNvGrpSpPr>
          <p:nvPr/>
        </p:nvGrpSpPr>
        <p:grpSpPr bwMode="auto">
          <a:xfrm>
            <a:off x="4932363" y="2781300"/>
            <a:ext cx="1081087" cy="1079500"/>
            <a:chOff x="3107" y="1752"/>
            <a:chExt cx="681" cy="680"/>
          </a:xfrm>
        </p:grpSpPr>
        <p:sp>
          <p:nvSpPr>
            <p:cNvPr id="582660" name="Line 4">
              <a:extLst>
                <a:ext uri="{FF2B5EF4-FFF2-40B4-BE49-F238E27FC236}">
                  <a16:creationId xmlns:a16="http://schemas.microsoft.com/office/drawing/2014/main" id="{E720A22F-0F61-413A-882D-51588AE514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7" y="1752"/>
              <a:ext cx="681" cy="635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2661" name="Line 5">
              <a:extLst>
                <a:ext uri="{FF2B5EF4-FFF2-40B4-BE49-F238E27FC236}">
                  <a16:creationId xmlns:a16="http://schemas.microsoft.com/office/drawing/2014/main" id="{829AD83D-BFD1-4C1E-A3F6-550765E2A1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07" y="1752"/>
              <a:ext cx="680" cy="68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82663" name="Group 7">
            <a:extLst>
              <a:ext uri="{FF2B5EF4-FFF2-40B4-BE49-F238E27FC236}">
                <a16:creationId xmlns:a16="http://schemas.microsoft.com/office/drawing/2014/main" id="{2D279F7A-EFD1-4690-9AC8-20E50BB6D35D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5157788"/>
            <a:ext cx="1296988" cy="1150937"/>
            <a:chOff x="3107" y="1752"/>
            <a:chExt cx="681" cy="680"/>
          </a:xfrm>
        </p:grpSpPr>
        <p:sp>
          <p:nvSpPr>
            <p:cNvPr id="582664" name="Line 8">
              <a:extLst>
                <a:ext uri="{FF2B5EF4-FFF2-40B4-BE49-F238E27FC236}">
                  <a16:creationId xmlns:a16="http://schemas.microsoft.com/office/drawing/2014/main" id="{0DD39930-87F3-4613-A064-8E7566D1AE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7" y="1752"/>
              <a:ext cx="681" cy="635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2665" name="Line 9">
              <a:extLst>
                <a:ext uri="{FF2B5EF4-FFF2-40B4-BE49-F238E27FC236}">
                  <a16:creationId xmlns:a16="http://schemas.microsoft.com/office/drawing/2014/main" id="{9C1EB0A5-4365-4AFA-828A-764ADB49B6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07" y="1752"/>
              <a:ext cx="680" cy="68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2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2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2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82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82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2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2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82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82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8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>
            <a:extLst>
              <a:ext uri="{FF2B5EF4-FFF2-40B4-BE49-F238E27FC236}">
                <a16:creationId xmlns:a16="http://schemas.microsoft.com/office/drawing/2014/main" id="{9641E327-3643-455E-A6BD-805EAEC0D3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908050"/>
            <a:ext cx="8064500" cy="4114800"/>
          </a:xfrm>
        </p:spPr>
        <p:txBody>
          <a:bodyPr/>
          <a:lstStyle/>
          <a:p>
            <a:pPr algn="just">
              <a:lnSpc>
                <a:spcPct val="130000"/>
              </a:lnSpc>
            </a:pPr>
            <a:r>
              <a:rPr lang="zh-CN" altLang="en-US" sz="4800">
                <a:solidFill>
                  <a:schemeClr val="tx1"/>
                </a:solidFill>
              </a:rPr>
              <a:t>这表明，核外电子排布的三原则仅是</a:t>
            </a:r>
            <a:r>
              <a:rPr lang="zh-CN" altLang="en-US" sz="4800">
                <a:solidFill>
                  <a:srgbClr val="FF0000"/>
                </a:solidFill>
              </a:rPr>
              <a:t>一般规律</a:t>
            </a:r>
            <a:r>
              <a:rPr lang="zh-CN" altLang="en-US" sz="4800">
                <a:solidFill>
                  <a:schemeClr val="tx1"/>
                </a:solidFill>
              </a:rPr>
              <a:t>，还不够完善。最终的电子构型，只能由</a:t>
            </a:r>
            <a:r>
              <a:rPr lang="zh-CN" altLang="en-US" sz="4800">
                <a:solidFill>
                  <a:srgbClr val="D60093"/>
                </a:solidFill>
              </a:rPr>
              <a:t>光谱实验</a:t>
            </a:r>
            <a:r>
              <a:rPr lang="zh-CN" altLang="en-US" sz="4800">
                <a:solidFill>
                  <a:schemeClr val="tx1"/>
                </a:solidFill>
              </a:rPr>
              <a:t>来确定。</a:t>
            </a:r>
          </a:p>
        </p:txBody>
      </p:sp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Rectangle 2">
            <a:extLst>
              <a:ext uri="{FF2B5EF4-FFF2-40B4-BE49-F238E27FC236}">
                <a16:creationId xmlns:a16="http://schemas.microsoft.com/office/drawing/2014/main" id="{5A0DF1EE-C402-4B13-8EF2-94EADE872F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8785225" cy="2592387"/>
          </a:xfrm>
        </p:spPr>
        <p:txBody>
          <a:bodyPr anchor="t"/>
          <a:lstStyle/>
          <a:p>
            <a:pPr algn="just"/>
            <a:r>
              <a:rPr lang="zh-CN" altLang="en-US" sz="4000">
                <a:solidFill>
                  <a:schemeClr val="tx1"/>
                </a:solidFill>
              </a:rPr>
              <a:t>元素原子失去电子的顺序：先失去主量子数大的轨道的电子；主量子数相同时，先失去角量子数大的轨道的电子：</a:t>
            </a:r>
          </a:p>
        </p:txBody>
      </p:sp>
      <p:sp>
        <p:nvSpPr>
          <p:cNvPr id="612355" name="Rectangle 3">
            <a:extLst>
              <a:ext uri="{FF2B5EF4-FFF2-40B4-BE49-F238E27FC236}">
                <a16:creationId xmlns:a16="http://schemas.microsoft.com/office/drawing/2014/main" id="{DB707449-C754-4821-8A8E-C7152E1904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2565400"/>
            <a:ext cx="7772400" cy="935038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5400" i="1">
                <a:solidFill>
                  <a:schemeClr val="accent2"/>
                </a:solidFill>
              </a:rPr>
              <a:t>np, ns, (n-1)d, (n-2)f</a:t>
            </a:r>
          </a:p>
        </p:txBody>
      </p:sp>
      <p:sp>
        <p:nvSpPr>
          <p:cNvPr id="612356" name="Text Box 4">
            <a:extLst>
              <a:ext uri="{FF2B5EF4-FFF2-40B4-BE49-F238E27FC236}">
                <a16:creationId xmlns:a16="http://schemas.microsoft.com/office/drawing/2014/main" id="{436C5DAB-09AD-4BCE-A6C7-CBCE9BACA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573463"/>
            <a:ext cx="87137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>
                <a:solidFill>
                  <a:schemeClr val="tx1"/>
                </a:solidFill>
              </a:rPr>
              <a:t>例如，</a:t>
            </a:r>
            <a:r>
              <a:rPr lang="en-US" altLang="zh-CN" sz="4400" baseline="-25000">
                <a:solidFill>
                  <a:schemeClr val="tx1"/>
                </a:solidFill>
              </a:rPr>
              <a:t>26</a:t>
            </a:r>
            <a:r>
              <a:rPr lang="en-US" altLang="zh-CN" sz="4400">
                <a:solidFill>
                  <a:schemeClr val="tx1"/>
                </a:solidFill>
              </a:rPr>
              <a:t>Fe</a:t>
            </a:r>
            <a:r>
              <a:rPr lang="zh-CN" altLang="en-US" sz="4400">
                <a:solidFill>
                  <a:schemeClr val="tx1"/>
                </a:solidFill>
              </a:rPr>
              <a:t>，</a:t>
            </a:r>
            <a:r>
              <a:rPr lang="en-US" altLang="zh-CN" sz="4400">
                <a:solidFill>
                  <a:schemeClr val="tx1"/>
                </a:solidFill>
              </a:rPr>
              <a:t>1s</a:t>
            </a:r>
            <a:r>
              <a:rPr lang="en-US" altLang="zh-CN" sz="4400" baseline="30000">
                <a:solidFill>
                  <a:schemeClr val="tx1"/>
                </a:solidFill>
              </a:rPr>
              <a:t>2</a:t>
            </a:r>
            <a:r>
              <a:rPr lang="en-US" altLang="zh-CN" sz="4400">
                <a:solidFill>
                  <a:schemeClr val="tx1"/>
                </a:solidFill>
              </a:rPr>
              <a:t>2s</a:t>
            </a:r>
            <a:r>
              <a:rPr lang="en-US" altLang="zh-CN" sz="4400" baseline="30000">
                <a:solidFill>
                  <a:schemeClr val="tx1"/>
                </a:solidFill>
              </a:rPr>
              <a:t>2</a:t>
            </a:r>
            <a:r>
              <a:rPr lang="en-US" altLang="zh-CN" sz="4400">
                <a:solidFill>
                  <a:schemeClr val="tx1"/>
                </a:solidFill>
              </a:rPr>
              <a:t>2p</a:t>
            </a:r>
            <a:r>
              <a:rPr lang="en-US" altLang="zh-CN" sz="4400" baseline="30000">
                <a:solidFill>
                  <a:schemeClr val="tx1"/>
                </a:solidFill>
              </a:rPr>
              <a:t>6</a:t>
            </a:r>
            <a:r>
              <a:rPr lang="en-US" altLang="zh-CN" sz="4400">
                <a:solidFill>
                  <a:schemeClr val="tx1"/>
                </a:solidFill>
              </a:rPr>
              <a:t>3s</a:t>
            </a:r>
            <a:r>
              <a:rPr lang="en-US" altLang="zh-CN" sz="4400" baseline="30000">
                <a:solidFill>
                  <a:schemeClr val="tx1"/>
                </a:solidFill>
              </a:rPr>
              <a:t>2</a:t>
            </a:r>
            <a:r>
              <a:rPr lang="en-US" altLang="zh-CN" sz="4400">
                <a:solidFill>
                  <a:schemeClr val="tx1"/>
                </a:solidFill>
              </a:rPr>
              <a:t>3p</a:t>
            </a:r>
            <a:r>
              <a:rPr lang="en-US" altLang="zh-CN" sz="4400" baseline="30000">
                <a:solidFill>
                  <a:schemeClr val="tx1"/>
                </a:solidFill>
              </a:rPr>
              <a:t>6</a:t>
            </a:r>
            <a:r>
              <a:rPr lang="en-US" altLang="zh-CN" sz="4400">
                <a:solidFill>
                  <a:schemeClr val="accent2"/>
                </a:solidFill>
              </a:rPr>
              <a:t>3d</a:t>
            </a:r>
            <a:r>
              <a:rPr lang="en-US" altLang="zh-CN" sz="4400" baseline="30000">
                <a:solidFill>
                  <a:schemeClr val="accent2"/>
                </a:solidFill>
              </a:rPr>
              <a:t>6</a:t>
            </a:r>
            <a:r>
              <a:rPr lang="en-US" altLang="zh-CN" sz="4400">
                <a:solidFill>
                  <a:schemeClr val="accent2"/>
                </a:solidFill>
              </a:rPr>
              <a:t>4s</a:t>
            </a:r>
            <a:r>
              <a:rPr lang="en-US" altLang="zh-CN" sz="4400" baseline="300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612357" name="Text Box 5">
            <a:extLst>
              <a:ext uri="{FF2B5EF4-FFF2-40B4-BE49-F238E27FC236}">
                <a16:creationId xmlns:a16="http://schemas.microsoft.com/office/drawing/2014/main" id="{95DEFAA5-A8BE-4278-9B95-20C7BAEB8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373688"/>
            <a:ext cx="70564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>
                <a:solidFill>
                  <a:srgbClr val="0066FF"/>
                </a:solidFill>
              </a:rPr>
              <a:t>Fe</a:t>
            </a:r>
            <a:r>
              <a:rPr lang="en-US" altLang="zh-CN" sz="4400" baseline="30000">
                <a:solidFill>
                  <a:srgbClr val="0066FF"/>
                </a:solidFill>
              </a:rPr>
              <a:t>3+</a:t>
            </a:r>
            <a:r>
              <a:rPr lang="zh-CN" altLang="en-US" sz="4400">
                <a:solidFill>
                  <a:srgbClr val="0066FF"/>
                </a:solidFill>
              </a:rPr>
              <a:t>，</a:t>
            </a:r>
            <a:r>
              <a:rPr lang="en-US" altLang="zh-CN" sz="4400">
                <a:solidFill>
                  <a:srgbClr val="0066FF"/>
                </a:solidFill>
              </a:rPr>
              <a:t>1s</a:t>
            </a:r>
            <a:r>
              <a:rPr lang="en-US" altLang="zh-CN" sz="4400" baseline="30000">
                <a:solidFill>
                  <a:srgbClr val="0066FF"/>
                </a:solidFill>
              </a:rPr>
              <a:t>2</a:t>
            </a:r>
            <a:r>
              <a:rPr lang="en-US" altLang="zh-CN" sz="4400">
                <a:solidFill>
                  <a:srgbClr val="0066FF"/>
                </a:solidFill>
              </a:rPr>
              <a:t>2s</a:t>
            </a:r>
            <a:r>
              <a:rPr lang="en-US" altLang="zh-CN" sz="4400" baseline="30000">
                <a:solidFill>
                  <a:srgbClr val="0066FF"/>
                </a:solidFill>
              </a:rPr>
              <a:t>2</a:t>
            </a:r>
            <a:r>
              <a:rPr lang="en-US" altLang="zh-CN" sz="4400">
                <a:solidFill>
                  <a:srgbClr val="0066FF"/>
                </a:solidFill>
              </a:rPr>
              <a:t>2p</a:t>
            </a:r>
            <a:r>
              <a:rPr lang="en-US" altLang="zh-CN" sz="4400" baseline="30000">
                <a:solidFill>
                  <a:srgbClr val="0066FF"/>
                </a:solidFill>
              </a:rPr>
              <a:t>6</a:t>
            </a:r>
            <a:r>
              <a:rPr lang="en-US" altLang="zh-CN" sz="4400">
                <a:solidFill>
                  <a:srgbClr val="0066FF"/>
                </a:solidFill>
              </a:rPr>
              <a:t>3s</a:t>
            </a:r>
            <a:r>
              <a:rPr lang="en-US" altLang="zh-CN" sz="4400" baseline="30000">
                <a:solidFill>
                  <a:srgbClr val="0066FF"/>
                </a:solidFill>
              </a:rPr>
              <a:t>2</a:t>
            </a:r>
            <a:r>
              <a:rPr lang="en-US" altLang="zh-CN" sz="4400">
                <a:solidFill>
                  <a:srgbClr val="0066FF"/>
                </a:solidFill>
              </a:rPr>
              <a:t>3p</a:t>
            </a:r>
            <a:r>
              <a:rPr lang="en-US" altLang="zh-CN" sz="4400" baseline="30000">
                <a:solidFill>
                  <a:srgbClr val="0066FF"/>
                </a:solidFill>
              </a:rPr>
              <a:t>6</a:t>
            </a:r>
            <a:r>
              <a:rPr lang="en-US" altLang="zh-CN" sz="4400">
                <a:solidFill>
                  <a:srgbClr val="6600CC"/>
                </a:solidFill>
              </a:rPr>
              <a:t>3d</a:t>
            </a:r>
            <a:r>
              <a:rPr lang="en-US" altLang="zh-CN" sz="4400" baseline="30000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612358" name="Text Box 6">
            <a:extLst>
              <a:ext uri="{FF2B5EF4-FFF2-40B4-BE49-F238E27FC236}">
                <a16:creationId xmlns:a16="http://schemas.microsoft.com/office/drawing/2014/main" id="{07C81822-ED10-4757-B151-9A23BC786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508500"/>
            <a:ext cx="835183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>
                <a:solidFill>
                  <a:srgbClr val="6600CC"/>
                </a:solidFill>
              </a:rPr>
              <a:t>Fe</a:t>
            </a:r>
            <a:r>
              <a:rPr lang="en-US" altLang="zh-CN" sz="4400" baseline="30000">
                <a:solidFill>
                  <a:srgbClr val="6600CC"/>
                </a:solidFill>
              </a:rPr>
              <a:t>2+</a:t>
            </a:r>
            <a:r>
              <a:rPr lang="zh-CN" altLang="en-US" sz="4400">
                <a:solidFill>
                  <a:srgbClr val="6600CC"/>
                </a:solidFill>
              </a:rPr>
              <a:t>，</a:t>
            </a:r>
            <a:r>
              <a:rPr lang="en-US" altLang="zh-CN" sz="4400">
                <a:solidFill>
                  <a:schemeClr val="tx1"/>
                </a:solidFill>
              </a:rPr>
              <a:t>1s</a:t>
            </a:r>
            <a:r>
              <a:rPr lang="en-US" altLang="zh-CN" sz="4400" baseline="30000">
                <a:solidFill>
                  <a:schemeClr val="tx1"/>
                </a:solidFill>
              </a:rPr>
              <a:t>2</a:t>
            </a:r>
            <a:r>
              <a:rPr lang="en-US" altLang="zh-CN" sz="4400">
                <a:solidFill>
                  <a:schemeClr val="tx1"/>
                </a:solidFill>
              </a:rPr>
              <a:t>2s</a:t>
            </a:r>
            <a:r>
              <a:rPr lang="en-US" altLang="zh-CN" sz="4400" baseline="30000">
                <a:solidFill>
                  <a:schemeClr val="tx1"/>
                </a:solidFill>
              </a:rPr>
              <a:t>2</a:t>
            </a:r>
            <a:r>
              <a:rPr lang="en-US" altLang="zh-CN" sz="4400">
                <a:solidFill>
                  <a:schemeClr val="tx1"/>
                </a:solidFill>
              </a:rPr>
              <a:t>2p</a:t>
            </a:r>
            <a:r>
              <a:rPr lang="en-US" altLang="zh-CN" sz="4400" baseline="30000">
                <a:solidFill>
                  <a:schemeClr val="tx1"/>
                </a:solidFill>
              </a:rPr>
              <a:t>6</a:t>
            </a:r>
            <a:r>
              <a:rPr lang="en-US" altLang="zh-CN" sz="4400">
                <a:solidFill>
                  <a:schemeClr val="tx1"/>
                </a:solidFill>
              </a:rPr>
              <a:t>3s</a:t>
            </a:r>
            <a:r>
              <a:rPr lang="en-US" altLang="zh-CN" sz="4400" baseline="30000">
                <a:solidFill>
                  <a:schemeClr val="tx1"/>
                </a:solidFill>
              </a:rPr>
              <a:t>2</a:t>
            </a:r>
            <a:r>
              <a:rPr lang="en-US" altLang="zh-CN" sz="4400">
                <a:solidFill>
                  <a:schemeClr val="tx1"/>
                </a:solidFill>
              </a:rPr>
              <a:t>3p</a:t>
            </a:r>
            <a:r>
              <a:rPr lang="en-US" altLang="zh-CN" sz="4400" baseline="30000">
                <a:solidFill>
                  <a:schemeClr val="tx1"/>
                </a:solidFill>
              </a:rPr>
              <a:t>6</a:t>
            </a:r>
            <a:r>
              <a:rPr lang="en-US" altLang="zh-CN" sz="4400">
                <a:solidFill>
                  <a:srgbClr val="6600CC"/>
                </a:solidFill>
              </a:rPr>
              <a:t>3d</a:t>
            </a:r>
            <a:r>
              <a:rPr lang="en-US" altLang="zh-CN" sz="4400" baseline="30000">
                <a:solidFill>
                  <a:srgbClr val="6600CC"/>
                </a:solidFill>
              </a:rPr>
              <a:t>6</a:t>
            </a:r>
          </a:p>
        </p:txBody>
      </p:sp>
      <p:sp>
        <p:nvSpPr>
          <p:cNvPr id="612359" name="AutoShape 7">
            <a:extLst>
              <a:ext uri="{FF2B5EF4-FFF2-40B4-BE49-F238E27FC236}">
                <a16:creationId xmlns:a16="http://schemas.microsoft.com/office/drawing/2014/main" id="{4163B2EA-2712-4932-9B4B-135D3C4BE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4437063"/>
            <a:ext cx="2160587" cy="720725"/>
          </a:xfrm>
          <a:prstGeom prst="wedgeRectCallout">
            <a:avLst>
              <a:gd name="adj1" fmla="val -1431"/>
              <a:gd name="adj2" fmla="val -90968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sz="3600" i="1">
                <a:solidFill>
                  <a:schemeClr val="tx1"/>
                </a:solidFill>
              </a:rPr>
              <a:t>E</a:t>
            </a:r>
            <a:r>
              <a:rPr lang="en-US" altLang="zh-CN" sz="3600" baseline="-25000">
                <a:solidFill>
                  <a:schemeClr val="tx1"/>
                </a:solidFill>
              </a:rPr>
              <a:t>3d</a:t>
            </a:r>
            <a:r>
              <a:rPr kumimoji="0" lang="en-US" altLang="zh-CN" sz="3600">
                <a:solidFill>
                  <a:schemeClr val="tx1"/>
                </a:solidFill>
              </a:rPr>
              <a:t> </a:t>
            </a:r>
            <a:r>
              <a:rPr lang="en-US" altLang="zh-CN" sz="3600">
                <a:solidFill>
                  <a:schemeClr val="tx1"/>
                </a:solidFill>
              </a:rPr>
              <a:t>&lt; </a:t>
            </a:r>
            <a:r>
              <a:rPr lang="en-US" altLang="zh-CN" sz="3600" i="1">
                <a:solidFill>
                  <a:schemeClr val="tx1"/>
                </a:solidFill>
              </a:rPr>
              <a:t>E</a:t>
            </a:r>
            <a:r>
              <a:rPr lang="en-US" altLang="zh-CN" sz="3600" baseline="-25000">
                <a:solidFill>
                  <a:schemeClr val="tx1"/>
                </a:solidFill>
              </a:rPr>
              <a:t>4s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2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2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2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61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1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1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355" grpId="0" build="p"/>
      <p:bldP spid="612356" grpId="0"/>
      <p:bldP spid="612357" grpId="0"/>
      <p:bldP spid="612358" grpId="0"/>
      <p:bldP spid="61235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6" name="Rectangle 4">
            <a:extLst>
              <a:ext uri="{FF2B5EF4-FFF2-40B4-BE49-F238E27FC236}">
                <a16:creationId xmlns:a16="http://schemas.microsoft.com/office/drawing/2014/main" id="{EF2C00AD-6BA8-4F6B-B16D-CB507867B47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23850" y="1052513"/>
            <a:ext cx="7772400" cy="1109662"/>
          </a:xfrm>
        </p:spPr>
        <p:txBody>
          <a:bodyPr anchor="ctr"/>
          <a:lstStyle/>
          <a:p>
            <a:pPr algn="l"/>
            <a:r>
              <a:rPr lang="en-US" altLang="zh-CN" sz="4400">
                <a:solidFill>
                  <a:schemeClr val="tx1"/>
                </a:solidFill>
              </a:rPr>
              <a:t>1. </a:t>
            </a:r>
            <a:r>
              <a:rPr lang="zh-CN" altLang="en-US" sz="4400">
                <a:solidFill>
                  <a:schemeClr val="tx1"/>
                </a:solidFill>
              </a:rPr>
              <a:t>原子结构与元素周期律</a:t>
            </a:r>
          </a:p>
        </p:txBody>
      </p:sp>
      <p:sp>
        <p:nvSpPr>
          <p:cNvPr id="508930" name="Text Box 2">
            <a:extLst>
              <a:ext uri="{FF2B5EF4-FFF2-40B4-BE49-F238E27FC236}">
                <a16:creationId xmlns:a16="http://schemas.microsoft.com/office/drawing/2014/main" id="{F91D03D8-038E-4BE4-8E10-7A4C68326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33375"/>
            <a:ext cx="85693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>
                <a:solidFill>
                  <a:schemeClr val="tx1"/>
                </a:solidFill>
              </a:rPr>
              <a:t>5.2.3 </a:t>
            </a:r>
            <a:r>
              <a:rPr lang="zh-CN" altLang="en-US" sz="4000">
                <a:solidFill>
                  <a:schemeClr val="tx1"/>
                </a:solidFill>
              </a:rPr>
              <a:t>原子的结构与性质的周期性规律</a:t>
            </a:r>
          </a:p>
        </p:txBody>
      </p:sp>
      <p:sp>
        <p:nvSpPr>
          <p:cNvPr id="508932" name="Text Box 4">
            <a:extLst>
              <a:ext uri="{FF2B5EF4-FFF2-40B4-BE49-F238E27FC236}">
                <a16:creationId xmlns:a16="http://schemas.microsoft.com/office/drawing/2014/main" id="{3559070F-6AF6-4D13-9E76-4EB8B0180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133600"/>
            <a:ext cx="835342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39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</a:pPr>
            <a:r>
              <a:rPr lang="zh-CN" altLang="en-US" sz="4000">
                <a:ea typeface="楷体_GB2312" pitchFamily="49" charset="-122"/>
              </a:rPr>
              <a:t>元素的性质随着核电荷数的递增而呈现周期性的变化，这个规律叫做</a:t>
            </a:r>
            <a:r>
              <a:rPr lang="zh-CN" altLang="en-US" sz="4000">
                <a:solidFill>
                  <a:schemeClr val="accent2"/>
                </a:solidFill>
                <a:ea typeface="楷体_GB2312" pitchFamily="49" charset="-122"/>
              </a:rPr>
              <a:t>元素周期律</a:t>
            </a:r>
            <a:r>
              <a:rPr lang="zh-CN" altLang="en-US" sz="4000">
                <a:ea typeface="楷体_GB2312" pitchFamily="49" charset="-122"/>
              </a:rPr>
              <a:t>。</a:t>
            </a:r>
          </a:p>
        </p:txBody>
      </p:sp>
      <p:sp>
        <p:nvSpPr>
          <p:cNvPr id="508933" name="Rectangle 5">
            <a:extLst>
              <a:ext uri="{FF2B5EF4-FFF2-40B4-BE49-F238E27FC236}">
                <a16:creationId xmlns:a16="http://schemas.microsoft.com/office/drawing/2014/main" id="{C671C6C2-618E-4ECB-8A0E-898076FDC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4221163"/>
            <a:ext cx="8382000" cy="237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1950" indent="-361950" algn="ctr">
              <a:spcBef>
                <a:spcPct val="20000"/>
              </a:spcBef>
              <a:defRPr kumimoji="1" sz="32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541338" algn="ctr">
              <a:spcBef>
                <a:spcPct val="2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algn="ctr">
              <a:spcBef>
                <a:spcPct val="20000"/>
              </a:spcBef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algn="ctr">
              <a:spcBef>
                <a:spcPct val="20000"/>
              </a:spcBef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algn="ctr">
              <a:spcBef>
                <a:spcPct val="20000"/>
              </a:spcBef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>
              <a:buFontTx/>
              <a:buChar char="•"/>
            </a:pPr>
            <a:r>
              <a:rPr lang="zh-CN" altLang="en-US" sz="4000">
                <a:solidFill>
                  <a:schemeClr val="tx1"/>
                </a:solidFill>
              </a:rPr>
              <a:t>元素周期律，正是原子内部结构周期性变化的反映，</a:t>
            </a:r>
            <a:r>
              <a:rPr lang="zh-CN" altLang="en-US" sz="4000">
                <a:solidFill>
                  <a:schemeClr val="accent2"/>
                </a:solidFill>
              </a:rPr>
              <a:t>元素性质的周期性来源于原子电子层结构的周期性</a:t>
            </a:r>
            <a:r>
              <a:rPr lang="zh-CN" altLang="en-US" sz="4000">
                <a:solidFill>
                  <a:schemeClr val="tx1"/>
                </a:solidFill>
              </a:rPr>
              <a:t>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8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8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08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932" grpId="0" autoUpdateAnimBg="0"/>
      <p:bldP spid="508933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567" name="Picture 7" descr="PERIODIC TABLE 副本">
            <a:extLst>
              <a:ext uri="{FF2B5EF4-FFF2-40B4-BE49-F238E27FC236}">
                <a16:creationId xmlns:a16="http://schemas.microsoft.com/office/drawing/2014/main" id="{0BE745B7-A00E-4FD4-A27F-BD6F07F8B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620713"/>
            <a:ext cx="8997950" cy="580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8563" name="Rectangle 3">
            <a:extLst>
              <a:ext uri="{FF2B5EF4-FFF2-40B4-BE49-F238E27FC236}">
                <a16:creationId xmlns:a16="http://schemas.microsoft.com/office/drawing/2014/main" id="{8C683A82-6671-4997-8E8B-CE775F3EE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9413" y="115888"/>
            <a:ext cx="29575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0" lang="en-US" altLang="zh-CN"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Periodic Table</a:t>
            </a:r>
          </a:p>
        </p:txBody>
      </p:sp>
      <p:sp>
        <p:nvSpPr>
          <p:cNvPr id="578564" name="Text Box 4">
            <a:extLst>
              <a:ext uri="{FF2B5EF4-FFF2-40B4-BE49-F238E27FC236}">
                <a16:creationId xmlns:a16="http://schemas.microsoft.com/office/drawing/2014/main" id="{26AECB79-D070-4D8A-ACB0-385D3F8EA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710113"/>
            <a:ext cx="5111750" cy="1958975"/>
          </a:xfrm>
          <a:prstGeom prst="rect">
            <a:avLst/>
          </a:prstGeom>
          <a:solidFill>
            <a:srgbClr val="FFFFCC"/>
          </a:solidFill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目前通用的元素周期表有</a:t>
            </a:r>
            <a:r>
              <a:rPr lang="en-US" altLang="zh-CN" sz="4000">
                <a:solidFill>
                  <a:schemeClr val="tx1"/>
                </a:solidFill>
              </a:rPr>
              <a:t>7</a:t>
            </a:r>
            <a:r>
              <a:rPr lang="zh-CN" altLang="en-US" sz="4000">
                <a:solidFill>
                  <a:schemeClr val="tx1"/>
                </a:solidFill>
              </a:rPr>
              <a:t>行（</a:t>
            </a:r>
            <a:r>
              <a:rPr lang="en-US" altLang="zh-CN" sz="4000">
                <a:solidFill>
                  <a:schemeClr val="tx1"/>
                </a:solidFill>
              </a:rPr>
              <a:t>7</a:t>
            </a:r>
            <a:r>
              <a:rPr lang="zh-CN" altLang="en-US" sz="4000">
                <a:solidFill>
                  <a:schemeClr val="tx1"/>
                </a:solidFill>
              </a:rPr>
              <a:t>个周期）</a:t>
            </a:r>
            <a:r>
              <a:rPr lang="en-US" altLang="zh-CN" sz="4000">
                <a:solidFill>
                  <a:schemeClr val="tx1"/>
                </a:solidFill>
              </a:rPr>
              <a:t>18</a:t>
            </a:r>
            <a:r>
              <a:rPr lang="zh-CN" altLang="en-US" sz="4000">
                <a:solidFill>
                  <a:schemeClr val="tx1"/>
                </a:solidFill>
              </a:rPr>
              <a:t>列（</a:t>
            </a:r>
            <a:r>
              <a:rPr lang="en-US" altLang="zh-CN" sz="4000">
                <a:solidFill>
                  <a:schemeClr val="tx1"/>
                </a:solidFill>
              </a:rPr>
              <a:t>16</a:t>
            </a:r>
            <a:r>
              <a:rPr lang="zh-CN" altLang="en-US" sz="4000">
                <a:solidFill>
                  <a:schemeClr val="tx1"/>
                </a:solidFill>
              </a:rPr>
              <a:t>个族）。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8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8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5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1026">
            <a:extLst>
              <a:ext uri="{FF2B5EF4-FFF2-40B4-BE49-F238E27FC236}">
                <a16:creationId xmlns:a16="http://schemas.microsoft.com/office/drawing/2014/main" id="{2F9285EB-1ABD-4161-B12E-5AF8A8397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225425"/>
            <a:ext cx="50006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>
                <a:solidFill>
                  <a:schemeClr val="tx1"/>
                </a:solidFill>
              </a:rPr>
              <a:t>  </a:t>
            </a:r>
            <a:r>
              <a:rPr lang="zh-CN" altLang="en-US" sz="3600">
                <a:solidFill>
                  <a:schemeClr val="tx1"/>
                </a:solidFill>
              </a:rPr>
              <a:t>核外电子排布与周期表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1540" name="Rectangle 1028">
            <a:extLst>
              <a:ext uri="{FF2B5EF4-FFF2-40B4-BE49-F238E27FC236}">
                <a16:creationId xmlns:a16="http://schemas.microsoft.com/office/drawing/2014/main" id="{071E108F-59A7-4E60-8A85-DB0ED279B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908050"/>
            <a:ext cx="8640763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4000">
                <a:solidFill>
                  <a:schemeClr val="tx1"/>
                </a:solidFill>
              </a:rPr>
              <a:t>H   1s</a:t>
            </a:r>
            <a:r>
              <a:rPr lang="en-US" altLang="zh-CN" sz="4000" baseline="30000">
                <a:solidFill>
                  <a:schemeClr val="tx1"/>
                </a:solidFill>
              </a:rPr>
              <a:t>1</a:t>
            </a:r>
            <a:r>
              <a:rPr lang="en-US" altLang="zh-CN" sz="4000">
                <a:solidFill>
                  <a:schemeClr val="tx1"/>
                </a:solidFill>
              </a:rPr>
              <a:t>————————— 1s</a:t>
            </a:r>
            <a:r>
              <a:rPr lang="en-US" altLang="zh-CN" sz="4000" baseline="30000">
                <a:solidFill>
                  <a:schemeClr val="tx1"/>
                </a:solidFill>
              </a:rPr>
              <a:t>2  </a:t>
            </a:r>
            <a:r>
              <a:rPr lang="en-US" altLang="zh-CN" sz="4000">
                <a:solidFill>
                  <a:schemeClr val="tx1"/>
                </a:solidFill>
              </a:rPr>
              <a:t> He</a:t>
            </a:r>
          </a:p>
          <a:p>
            <a:pPr>
              <a:lnSpc>
                <a:spcPct val="110000"/>
              </a:lnSpc>
            </a:pPr>
            <a:r>
              <a:rPr lang="en-US" altLang="zh-CN" sz="4000">
                <a:solidFill>
                  <a:schemeClr val="tx1"/>
                </a:solidFill>
              </a:rPr>
              <a:t>Li  2s</a:t>
            </a:r>
            <a:r>
              <a:rPr lang="en-US" altLang="zh-CN" sz="4000" baseline="30000">
                <a:solidFill>
                  <a:schemeClr val="tx1"/>
                </a:solidFill>
              </a:rPr>
              <a:t>1</a:t>
            </a:r>
            <a:r>
              <a:rPr lang="en-US" altLang="zh-CN" sz="4000">
                <a:solidFill>
                  <a:schemeClr val="tx1"/>
                </a:solidFill>
              </a:rPr>
              <a:t>————————— 2p</a:t>
            </a:r>
            <a:r>
              <a:rPr lang="en-US" altLang="zh-CN" sz="4000" baseline="30000">
                <a:solidFill>
                  <a:schemeClr val="tx1"/>
                </a:solidFill>
              </a:rPr>
              <a:t>6    </a:t>
            </a:r>
            <a:r>
              <a:rPr lang="en-US" altLang="zh-CN" sz="4000">
                <a:solidFill>
                  <a:schemeClr val="tx1"/>
                </a:solidFill>
              </a:rPr>
              <a:t>Ne</a:t>
            </a:r>
          </a:p>
          <a:p>
            <a:pPr>
              <a:lnSpc>
                <a:spcPct val="110000"/>
              </a:lnSpc>
            </a:pPr>
            <a:r>
              <a:rPr lang="en-US" altLang="zh-CN" sz="4000">
                <a:solidFill>
                  <a:schemeClr val="tx1"/>
                </a:solidFill>
              </a:rPr>
              <a:t>Na  3s</a:t>
            </a:r>
            <a:r>
              <a:rPr lang="en-US" altLang="zh-CN" sz="4000" baseline="30000">
                <a:solidFill>
                  <a:schemeClr val="tx1"/>
                </a:solidFill>
              </a:rPr>
              <a:t>1</a:t>
            </a:r>
            <a:r>
              <a:rPr lang="en-US" altLang="zh-CN" sz="4000">
                <a:solidFill>
                  <a:schemeClr val="tx1"/>
                </a:solidFill>
              </a:rPr>
              <a:t>—————————3p</a:t>
            </a:r>
            <a:r>
              <a:rPr lang="en-US" altLang="zh-CN" sz="4000" baseline="30000">
                <a:solidFill>
                  <a:schemeClr val="tx1"/>
                </a:solidFill>
              </a:rPr>
              <a:t>6   </a:t>
            </a:r>
            <a:r>
              <a:rPr lang="en-US" altLang="zh-CN" sz="4000">
                <a:solidFill>
                  <a:schemeClr val="tx1"/>
                </a:solidFill>
              </a:rPr>
              <a:t>Ar</a:t>
            </a:r>
          </a:p>
          <a:p>
            <a:pPr>
              <a:lnSpc>
                <a:spcPct val="110000"/>
              </a:lnSpc>
            </a:pPr>
            <a:r>
              <a:rPr lang="en-US" altLang="zh-CN" sz="4000">
                <a:solidFill>
                  <a:schemeClr val="tx1"/>
                </a:solidFill>
              </a:rPr>
              <a:t>K   4s</a:t>
            </a:r>
            <a:r>
              <a:rPr lang="en-US" altLang="zh-CN" sz="4000" baseline="30000">
                <a:solidFill>
                  <a:schemeClr val="tx1"/>
                </a:solidFill>
              </a:rPr>
              <a:t>1 </a:t>
            </a:r>
            <a:r>
              <a:rPr lang="en-US" altLang="zh-CN" sz="4000">
                <a:solidFill>
                  <a:schemeClr val="tx1"/>
                </a:solidFill>
              </a:rPr>
              <a:t>— 3d</a:t>
            </a:r>
            <a:r>
              <a:rPr lang="en-US" altLang="zh-CN" sz="4000" baseline="30000">
                <a:solidFill>
                  <a:schemeClr val="tx1"/>
                </a:solidFill>
              </a:rPr>
              <a:t>1-10 </a:t>
            </a:r>
            <a:r>
              <a:rPr lang="en-US" altLang="zh-CN" sz="4000">
                <a:solidFill>
                  <a:schemeClr val="tx1"/>
                </a:solidFill>
              </a:rPr>
              <a:t>————— 4p</a:t>
            </a:r>
            <a:r>
              <a:rPr lang="en-US" altLang="zh-CN" sz="4000" baseline="30000">
                <a:solidFill>
                  <a:schemeClr val="tx1"/>
                </a:solidFill>
              </a:rPr>
              <a:t>6    </a:t>
            </a:r>
            <a:r>
              <a:rPr lang="en-US" altLang="zh-CN" sz="4000">
                <a:solidFill>
                  <a:schemeClr val="tx1"/>
                </a:solidFill>
              </a:rPr>
              <a:t>Kr</a:t>
            </a:r>
          </a:p>
          <a:p>
            <a:pPr>
              <a:lnSpc>
                <a:spcPct val="110000"/>
              </a:lnSpc>
            </a:pPr>
            <a:r>
              <a:rPr lang="en-US" altLang="zh-CN" sz="4000">
                <a:solidFill>
                  <a:schemeClr val="tx1"/>
                </a:solidFill>
              </a:rPr>
              <a:t>Rb  5s</a:t>
            </a:r>
            <a:r>
              <a:rPr lang="en-US" altLang="zh-CN" sz="4000" baseline="30000">
                <a:solidFill>
                  <a:schemeClr val="tx1"/>
                </a:solidFill>
              </a:rPr>
              <a:t>1 </a:t>
            </a:r>
            <a:r>
              <a:rPr lang="en-US" altLang="zh-CN" sz="4000">
                <a:solidFill>
                  <a:schemeClr val="tx1"/>
                </a:solidFill>
              </a:rPr>
              <a:t>— 4d</a:t>
            </a:r>
            <a:r>
              <a:rPr lang="en-US" altLang="zh-CN" sz="4000" baseline="30000">
                <a:solidFill>
                  <a:schemeClr val="tx1"/>
                </a:solidFill>
              </a:rPr>
              <a:t>1-10 </a:t>
            </a:r>
            <a:r>
              <a:rPr lang="en-US" altLang="zh-CN" sz="4000">
                <a:solidFill>
                  <a:schemeClr val="tx1"/>
                </a:solidFill>
              </a:rPr>
              <a:t>—————5p</a:t>
            </a:r>
            <a:r>
              <a:rPr lang="en-US" altLang="zh-CN" sz="4000" baseline="30000">
                <a:solidFill>
                  <a:schemeClr val="tx1"/>
                </a:solidFill>
              </a:rPr>
              <a:t>6   </a:t>
            </a:r>
            <a:r>
              <a:rPr lang="en-US" altLang="zh-CN" sz="4000">
                <a:solidFill>
                  <a:schemeClr val="tx1"/>
                </a:solidFill>
              </a:rPr>
              <a:t>Xe</a:t>
            </a:r>
          </a:p>
          <a:p>
            <a:pPr>
              <a:lnSpc>
                <a:spcPct val="110000"/>
              </a:lnSpc>
            </a:pPr>
            <a:r>
              <a:rPr lang="en-US" altLang="zh-CN" sz="4000">
                <a:solidFill>
                  <a:schemeClr val="tx1"/>
                </a:solidFill>
              </a:rPr>
              <a:t>Cs  6s</a:t>
            </a:r>
            <a:r>
              <a:rPr lang="en-US" altLang="zh-CN" sz="4000" baseline="30000">
                <a:solidFill>
                  <a:schemeClr val="tx1"/>
                </a:solidFill>
              </a:rPr>
              <a:t>1 </a:t>
            </a:r>
            <a:r>
              <a:rPr lang="en-US" altLang="zh-CN" sz="4000">
                <a:solidFill>
                  <a:schemeClr val="tx1"/>
                </a:solidFill>
              </a:rPr>
              <a:t>— 4f</a:t>
            </a:r>
            <a:r>
              <a:rPr lang="en-US" altLang="zh-CN" sz="4000" baseline="30000">
                <a:solidFill>
                  <a:schemeClr val="tx1"/>
                </a:solidFill>
              </a:rPr>
              <a:t>1-14</a:t>
            </a:r>
            <a:r>
              <a:rPr lang="en-US" altLang="zh-CN" sz="4000">
                <a:solidFill>
                  <a:schemeClr val="tx1"/>
                </a:solidFill>
              </a:rPr>
              <a:t>—— 5d</a:t>
            </a:r>
            <a:r>
              <a:rPr lang="en-US" altLang="zh-CN" sz="4000" baseline="30000">
                <a:solidFill>
                  <a:schemeClr val="tx1"/>
                </a:solidFill>
              </a:rPr>
              <a:t>1-10 </a:t>
            </a:r>
            <a:r>
              <a:rPr lang="en-US" altLang="zh-CN" sz="4000">
                <a:solidFill>
                  <a:schemeClr val="tx1"/>
                </a:solidFill>
              </a:rPr>
              <a:t>—6p</a:t>
            </a:r>
            <a:r>
              <a:rPr lang="en-US" altLang="zh-CN" sz="4000" baseline="30000">
                <a:solidFill>
                  <a:schemeClr val="tx1"/>
                </a:solidFill>
              </a:rPr>
              <a:t>6  </a:t>
            </a:r>
            <a:r>
              <a:rPr lang="en-US" altLang="zh-CN" sz="4000">
                <a:solidFill>
                  <a:schemeClr val="tx1"/>
                </a:solidFill>
              </a:rPr>
              <a:t>Rn</a:t>
            </a:r>
          </a:p>
          <a:p>
            <a:pPr>
              <a:lnSpc>
                <a:spcPct val="110000"/>
              </a:lnSpc>
            </a:pPr>
            <a:r>
              <a:rPr lang="en-US" altLang="zh-CN" sz="4000">
                <a:solidFill>
                  <a:schemeClr val="tx1"/>
                </a:solidFill>
              </a:rPr>
              <a:t>Fr  7s</a:t>
            </a:r>
            <a:r>
              <a:rPr lang="en-US" altLang="zh-CN" sz="4000" baseline="30000">
                <a:solidFill>
                  <a:schemeClr val="tx1"/>
                </a:solidFill>
              </a:rPr>
              <a:t>1 </a:t>
            </a:r>
            <a:r>
              <a:rPr lang="en-US" altLang="zh-CN" sz="4000">
                <a:solidFill>
                  <a:schemeClr val="tx1"/>
                </a:solidFill>
              </a:rPr>
              <a:t>— 5f</a:t>
            </a:r>
            <a:r>
              <a:rPr lang="en-US" altLang="zh-CN" sz="4000" baseline="30000">
                <a:solidFill>
                  <a:schemeClr val="tx1"/>
                </a:solidFill>
              </a:rPr>
              <a:t>1-14</a:t>
            </a:r>
            <a:r>
              <a:rPr lang="en-US" altLang="zh-CN" sz="4000">
                <a:solidFill>
                  <a:schemeClr val="tx1"/>
                </a:solidFill>
              </a:rPr>
              <a:t>—— 6d</a:t>
            </a:r>
            <a:r>
              <a:rPr lang="en-US" altLang="zh-CN" sz="4000" baseline="30000">
                <a:solidFill>
                  <a:schemeClr val="tx1"/>
                </a:solidFill>
              </a:rPr>
              <a:t>1-10 </a:t>
            </a:r>
            <a:r>
              <a:rPr lang="en-US" altLang="zh-CN" sz="4000">
                <a:solidFill>
                  <a:schemeClr val="tx1"/>
                </a:solidFill>
              </a:rPr>
              <a:t>—7p</a:t>
            </a:r>
            <a:r>
              <a:rPr lang="en-US" altLang="zh-CN" sz="4000" baseline="30000">
                <a:solidFill>
                  <a:schemeClr val="tx1"/>
                </a:solidFill>
              </a:rPr>
              <a:t>6  </a:t>
            </a:r>
            <a:r>
              <a:rPr lang="en-US" altLang="zh-CN" sz="3600">
                <a:solidFill>
                  <a:schemeClr val="tx1"/>
                </a:solidFill>
              </a:rPr>
              <a:t>(</a:t>
            </a:r>
            <a:r>
              <a:rPr lang="zh-CN" altLang="en-US" sz="3600">
                <a:solidFill>
                  <a:schemeClr val="tx1"/>
                </a:solidFill>
              </a:rPr>
              <a:t>未完</a:t>
            </a:r>
            <a:r>
              <a:rPr lang="en-US" altLang="zh-CN" sz="3600">
                <a:solidFill>
                  <a:schemeClr val="tx1"/>
                </a:solidFill>
              </a:rPr>
              <a:t>)</a:t>
            </a:r>
            <a:endParaRPr lang="en-US" altLang="zh-CN" sz="4000">
              <a:solidFill>
                <a:schemeClr val="tx1"/>
              </a:solidFill>
            </a:endParaRPr>
          </a:p>
        </p:txBody>
      </p:sp>
      <p:sp>
        <p:nvSpPr>
          <p:cNvPr id="321541" name="Text Box 1029">
            <a:extLst>
              <a:ext uri="{FF2B5EF4-FFF2-40B4-BE49-F238E27FC236}">
                <a16:creationId xmlns:a16="http://schemas.microsoft.com/office/drawing/2014/main" id="{17F3F3D3-8D15-4CCE-B2E7-27BD31DB7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734050"/>
            <a:ext cx="84248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rgbClr val="0000FF"/>
                </a:solidFill>
              </a:rPr>
              <a:t>周期的划分就是核外电子能级组的划分。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32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321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"/>
                                        <p:tgtEl>
                                          <p:spTgt spid="321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"/>
                                        <p:tgtEl>
                                          <p:spTgt spid="321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"/>
                                        <p:tgtEl>
                                          <p:spTgt spid="3215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"/>
                                        <p:tgtEl>
                                          <p:spTgt spid="3215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"/>
                                        <p:tgtEl>
                                          <p:spTgt spid="3215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"/>
                                        <p:tgtEl>
                                          <p:spTgt spid="3215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1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1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38" grpId="0" autoUpdateAnimBg="0"/>
      <p:bldP spid="321540" grpId="0" build="p" autoUpdateAnimBg="0"/>
      <p:bldP spid="3215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9" name="Picture 7" descr="6">
            <a:extLst>
              <a:ext uri="{FF2B5EF4-FFF2-40B4-BE49-F238E27FC236}">
                <a16:creationId xmlns:a16="http://schemas.microsoft.com/office/drawing/2014/main" id="{E1B039E5-6ACD-4B70-B725-F1987CE90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84313"/>
            <a:ext cx="74676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5" name="Rectangle 3">
            <a:extLst>
              <a:ext uri="{FF2B5EF4-FFF2-40B4-BE49-F238E27FC236}">
                <a16:creationId xmlns:a16="http://schemas.microsoft.com/office/drawing/2014/main" id="{0C7FF7D9-E86A-4D89-89D1-5FF0CBEB4D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32138" y="3719513"/>
            <a:ext cx="5616575" cy="2733675"/>
          </a:xfrm>
        </p:spPr>
        <p:txBody>
          <a:bodyPr/>
          <a:lstStyle/>
          <a:p>
            <a:pPr marL="0" indent="0" algn="just">
              <a:lnSpc>
                <a:spcPct val="90000"/>
              </a:lnSpc>
              <a:buFontTx/>
              <a:buNone/>
            </a:pPr>
            <a:r>
              <a:rPr lang="en-US" altLang="zh-CN" sz="3600">
                <a:solidFill>
                  <a:schemeClr val="tx1"/>
                </a:solidFill>
              </a:rPr>
              <a:t>    </a:t>
            </a:r>
            <a:r>
              <a:rPr lang="zh-CN" altLang="en-US" sz="3600">
                <a:solidFill>
                  <a:schemeClr val="tx1"/>
                </a:solidFill>
              </a:rPr>
              <a:t>对于单电子体系，轨道能量仅取决于主量子数</a:t>
            </a:r>
            <a:r>
              <a:rPr lang="en-US" altLang="zh-CN" sz="3600" i="1">
                <a:solidFill>
                  <a:schemeClr val="tx1"/>
                </a:solidFill>
              </a:rPr>
              <a:t>n</a:t>
            </a:r>
            <a:r>
              <a:rPr lang="zh-CN" altLang="en-US" sz="3600">
                <a:solidFill>
                  <a:schemeClr val="tx1"/>
                </a:solidFill>
              </a:rPr>
              <a:t>。</a:t>
            </a:r>
          </a:p>
          <a:p>
            <a:pPr marL="0" indent="0" algn="just">
              <a:lnSpc>
                <a:spcPct val="90000"/>
              </a:lnSpc>
              <a:buFontTx/>
              <a:buNone/>
            </a:pPr>
            <a:r>
              <a:rPr lang="en-US" altLang="zh-CN" sz="3600" i="1">
                <a:solidFill>
                  <a:schemeClr val="tx1"/>
                </a:solidFill>
              </a:rPr>
              <a:t>n</a:t>
            </a:r>
            <a:r>
              <a:rPr lang="zh-CN" altLang="en-US" sz="3600">
                <a:solidFill>
                  <a:schemeClr val="tx1"/>
                </a:solidFill>
              </a:rPr>
              <a:t>相同的轨道，能量相同；</a:t>
            </a:r>
          </a:p>
          <a:p>
            <a:pPr marL="0" indent="0" algn="just">
              <a:lnSpc>
                <a:spcPct val="90000"/>
              </a:lnSpc>
              <a:buFontTx/>
              <a:buNone/>
            </a:pPr>
            <a:r>
              <a:rPr lang="en-US" altLang="zh-CN" sz="3600" i="1">
                <a:solidFill>
                  <a:schemeClr val="tx1"/>
                </a:solidFill>
              </a:rPr>
              <a:t>n</a:t>
            </a:r>
            <a:r>
              <a:rPr lang="zh-CN" altLang="en-US" sz="3600">
                <a:solidFill>
                  <a:schemeClr val="tx1"/>
                </a:solidFill>
              </a:rPr>
              <a:t>越大，电子离核越远，能级越高。</a:t>
            </a:r>
          </a:p>
        </p:txBody>
      </p:sp>
      <p:sp>
        <p:nvSpPr>
          <p:cNvPr id="33802" name="Line 10">
            <a:extLst>
              <a:ext uri="{FF2B5EF4-FFF2-40B4-BE49-F238E27FC236}">
                <a16:creationId xmlns:a16="http://schemas.microsoft.com/office/drawing/2014/main" id="{19B47A94-C26E-409F-A3A3-65A3AA032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630555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6" name="Line 14">
            <a:extLst>
              <a:ext uri="{FF2B5EF4-FFF2-40B4-BE49-F238E27FC236}">
                <a16:creationId xmlns:a16="http://schemas.microsoft.com/office/drawing/2014/main" id="{F3F30510-73D8-44F0-9F89-C53660EED6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6375" y="2927350"/>
            <a:ext cx="28892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7" name="Line 15">
            <a:extLst>
              <a:ext uri="{FF2B5EF4-FFF2-40B4-BE49-F238E27FC236}">
                <a16:creationId xmlns:a16="http://schemas.microsoft.com/office/drawing/2014/main" id="{6AED4AF5-119A-409C-8E36-8B68F5CA8A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8038" y="2351088"/>
            <a:ext cx="1292225" cy="158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8" name="Rectangle 16">
            <a:extLst>
              <a:ext uri="{FF2B5EF4-FFF2-40B4-BE49-F238E27FC236}">
                <a16:creationId xmlns:a16="http://schemas.microsoft.com/office/drawing/2014/main" id="{3BF6F509-DF5F-4920-B83B-C47855B9A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3070225"/>
            <a:ext cx="793750" cy="15557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800">
                <a:solidFill>
                  <a:schemeClr val="tx1"/>
                </a:solidFill>
              </a:rPr>
              <a:t>能</a:t>
            </a:r>
          </a:p>
          <a:p>
            <a:r>
              <a:rPr lang="zh-CN" altLang="en-US" sz="4800">
                <a:solidFill>
                  <a:schemeClr val="tx1"/>
                </a:solidFill>
              </a:rPr>
              <a:t>量</a:t>
            </a:r>
          </a:p>
        </p:txBody>
      </p:sp>
      <p:sp>
        <p:nvSpPr>
          <p:cNvPr id="33809" name="Rectangle 17">
            <a:extLst>
              <a:ext uri="{FF2B5EF4-FFF2-40B4-BE49-F238E27FC236}">
                <a16:creationId xmlns:a16="http://schemas.microsoft.com/office/drawing/2014/main" id="{4E06B7A6-D70C-45A7-B113-50947B9E3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5446713"/>
            <a:ext cx="1079500" cy="701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en-US" altLang="zh-CN" sz="400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33810" name="Rectangle 18">
            <a:extLst>
              <a:ext uri="{FF2B5EF4-FFF2-40B4-BE49-F238E27FC236}">
                <a16:creationId xmlns:a16="http://schemas.microsoft.com/office/drawing/2014/main" id="{F0B22418-A57A-41EB-ADD9-9BDF0321A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2638425"/>
            <a:ext cx="1079500" cy="701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en-US" altLang="zh-CN" sz="400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33811" name="Rectangle 19">
            <a:extLst>
              <a:ext uri="{FF2B5EF4-FFF2-40B4-BE49-F238E27FC236}">
                <a16:creationId xmlns:a16="http://schemas.microsoft.com/office/drawing/2014/main" id="{C07BADD9-C750-4BBE-85CE-8C09D1987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1703388"/>
            <a:ext cx="1079500" cy="701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en-US" altLang="zh-CN" sz="4000">
                <a:solidFill>
                  <a:schemeClr val="tx1"/>
                </a:solidFill>
              </a:rPr>
              <a:t>=3</a:t>
            </a:r>
          </a:p>
        </p:txBody>
      </p:sp>
      <p:sp>
        <p:nvSpPr>
          <p:cNvPr id="33812" name="Rectangle 20">
            <a:extLst>
              <a:ext uri="{FF2B5EF4-FFF2-40B4-BE49-F238E27FC236}">
                <a16:creationId xmlns:a16="http://schemas.microsoft.com/office/drawing/2014/main" id="{9BFCDB1E-2888-456E-BDD3-9C01AACFEFFB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468313" y="765175"/>
            <a:ext cx="7772400" cy="792163"/>
          </a:xfrm>
          <a:noFill/>
          <a:ln/>
        </p:spPr>
        <p:txBody>
          <a:bodyPr/>
          <a:lstStyle/>
          <a:p>
            <a:pPr algn="l"/>
            <a:r>
              <a:rPr lang="en-US" altLang="zh-CN" sz="4000">
                <a:solidFill>
                  <a:schemeClr val="tx1"/>
                </a:solidFill>
              </a:rPr>
              <a:t>1. </a:t>
            </a:r>
            <a:r>
              <a:rPr lang="zh-CN" altLang="en-US" sz="4000">
                <a:solidFill>
                  <a:schemeClr val="tx1"/>
                </a:solidFill>
              </a:rPr>
              <a:t>影响轨道能量的因素</a:t>
            </a:r>
          </a:p>
        </p:txBody>
      </p:sp>
      <p:sp>
        <p:nvSpPr>
          <p:cNvPr id="33813" name="Line 21">
            <a:extLst>
              <a:ext uri="{FF2B5EF4-FFF2-40B4-BE49-F238E27FC236}">
                <a16:creationId xmlns:a16="http://schemas.microsoft.com/office/drawing/2014/main" id="{EC870A9E-A6AE-4E1A-8137-FB858210AF4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8538" y="2351088"/>
            <a:ext cx="72072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14" name="Line 22">
            <a:extLst>
              <a:ext uri="{FF2B5EF4-FFF2-40B4-BE49-F238E27FC236}">
                <a16:creationId xmlns:a16="http://schemas.microsoft.com/office/drawing/2014/main" id="{C64A0D82-09AC-4231-84F5-7D412731C0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8538" y="2927350"/>
            <a:ext cx="72072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15" name="Line 23">
            <a:extLst>
              <a:ext uri="{FF2B5EF4-FFF2-40B4-BE49-F238E27FC236}">
                <a16:creationId xmlns:a16="http://schemas.microsoft.com/office/drawing/2014/main" id="{F35F5DAB-C053-44C1-8559-9245541CED7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7813" y="2351088"/>
            <a:ext cx="28892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16" name="Line 24">
            <a:extLst>
              <a:ext uri="{FF2B5EF4-FFF2-40B4-BE49-F238E27FC236}">
                <a16:creationId xmlns:a16="http://schemas.microsoft.com/office/drawing/2014/main" id="{C487AA57-A5E9-42FA-AFB8-9C2FF350CCF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6375" y="6167438"/>
            <a:ext cx="28892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17" name="Rectangle 25">
            <a:extLst>
              <a:ext uri="{FF2B5EF4-FFF2-40B4-BE49-F238E27FC236}">
                <a16:creationId xmlns:a16="http://schemas.microsoft.com/office/drawing/2014/main" id="{FE90743B-DEDE-4C2D-AE50-20F7DE400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15888"/>
            <a:ext cx="7067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000">
                <a:solidFill>
                  <a:schemeClr val="tx1"/>
                </a:solidFill>
              </a:rPr>
              <a:t>5.2.1   </a:t>
            </a:r>
            <a:r>
              <a:rPr lang="zh-CN" altLang="en-US" sz="4000">
                <a:solidFill>
                  <a:schemeClr val="tx1"/>
                </a:solidFill>
              </a:rPr>
              <a:t>多电子原子的轨道能级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>
            <a:extLst>
              <a:ext uri="{FF2B5EF4-FFF2-40B4-BE49-F238E27FC236}">
                <a16:creationId xmlns:a16="http://schemas.microsoft.com/office/drawing/2014/main" id="{1F317A67-ECB8-47F2-9FE2-6165DA214D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052513"/>
            <a:ext cx="8324850" cy="1371600"/>
          </a:xfrm>
        </p:spPr>
        <p:txBody>
          <a:bodyPr/>
          <a:lstStyle/>
          <a:p>
            <a:pPr algn="just">
              <a:lnSpc>
                <a:spcPct val="90000"/>
              </a:lnSpc>
              <a:buFontTx/>
              <a:buNone/>
            </a:pPr>
            <a:r>
              <a:rPr lang="en-US" altLang="en-US" sz="4000">
                <a:solidFill>
                  <a:schemeClr val="tx1"/>
                </a:solidFill>
              </a:rPr>
              <a:t>①</a:t>
            </a:r>
            <a:r>
              <a:rPr lang="zh-CN" altLang="en-US" sz="4000">
                <a:solidFill>
                  <a:schemeClr val="tx1"/>
                </a:solidFill>
              </a:rPr>
              <a:t>元素所在的周期数等于该元素原子的电子层数。</a:t>
            </a:r>
          </a:p>
        </p:txBody>
      </p:sp>
      <p:sp>
        <p:nvSpPr>
          <p:cNvPr id="583683" name="Text Box 3">
            <a:extLst>
              <a:ext uri="{FF2B5EF4-FFF2-40B4-BE49-F238E27FC236}">
                <a16:creationId xmlns:a16="http://schemas.microsoft.com/office/drawing/2014/main" id="{33B4DF0C-8286-4372-B307-B9B612C3E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349500"/>
            <a:ext cx="7921625" cy="758825"/>
          </a:xfrm>
          <a:prstGeom prst="rect">
            <a:avLst/>
          </a:prstGeom>
          <a:noFill/>
          <a:ln w="57150">
            <a:solidFill>
              <a:srgbClr val="CCFF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周期数 </a:t>
            </a:r>
            <a:r>
              <a:rPr lang="en-US" altLang="zh-CN" sz="4000">
                <a:solidFill>
                  <a:schemeClr val="tx1"/>
                </a:solidFill>
              </a:rPr>
              <a:t>= </a:t>
            </a:r>
            <a:r>
              <a:rPr lang="zh-CN" altLang="en-US" sz="4000">
                <a:solidFill>
                  <a:schemeClr val="tx1"/>
                </a:solidFill>
              </a:rPr>
              <a:t>最外电子层的主量子数</a:t>
            </a:r>
            <a:r>
              <a:rPr lang="en-US" altLang="zh-CN" sz="4000" i="1">
                <a:solidFill>
                  <a:schemeClr val="tx1"/>
                </a:solidFill>
              </a:rPr>
              <a:t>n</a:t>
            </a:r>
            <a:endParaRPr lang="en-US" altLang="zh-CN" sz="4000">
              <a:solidFill>
                <a:schemeClr val="tx1"/>
              </a:solidFill>
            </a:endParaRPr>
          </a:p>
        </p:txBody>
      </p:sp>
      <p:sp>
        <p:nvSpPr>
          <p:cNvPr id="583685" name="Rectangle 5">
            <a:extLst>
              <a:ext uri="{FF2B5EF4-FFF2-40B4-BE49-F238E27FC236}">
                <a16:creationId xmlns:a16="http://schemas.microsoft.com/office/drawing/2014/main" id="{6E84E70A-5A72-4F8A-9FC3-C2D97323A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88913"/>
            <a:ext cx="76327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>
              <a:spcBef>
                <a:spcPct val="20000"/>
              </a:spcBef>
            </a:pPr>
            <a:r>
              <a:rPr lang="en-US" altLang="zh-CN">
                <a:solidFill>
                  <a:schemeClr val="tx1"/>
                </a:solidFill>
              </a:rPr>
              <a:t>(1) </a:t>
            </a:r>
            <a:r>
              <a:rPr lang="zh-CN" altLang="en-US">
                <a:solidFill>
                  <a:schemeClr val="tx1"/>
                </a:solidFill>
              </a:rPr>
              <a:t>元素的周期</a:t>
            </a:r>
            <a:r>
              <a:rPr lang="en-US" altLang="zh-CN">
                <a:solidFill>
                  <a:schemeClr val="tx1"/>
                </a:solidFill>
              </a:rPr>
              <a:t>(period)</a:t>
            </a:r>
          </a:p>
        </p:txBody>
      </p:sp>
      <p:sp>
        <p:nvSpPr>
          <p:cNvPr id="583686" name="Rectangle 6">
            <a:extLst>
              <a:ext uri="{FF2B5EF4-FFF2-40B4-BE49-F238E27FC236}">
                <a16:creationId xmlns:a16="http://schemas.microsoft.com/office/drawing/2014/main" id="{1F868FC1-46E9-4CD8-A158-436CE2B7F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357563"/>
            <a:ext cx="8351838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1950" indent="-361950">
              <a:spcBef>
                <a:spcPct val="20000"/>
              </a:spcBef>
              <a:buChar char="•"/>
              <a:defRPr kumimoji="1" sz="32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827088" indent="-285750">
              <a:spcBef>
                <a:spcPct val="20000"/>
              </a:spcBef>
              <a:buChar char="–"/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235075" indent="-228600">
              <a:spcBef>
                <a:spcPct val="20000"/>
              </a:spcBef>
              <a:buChar char="•"/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43063" indent="-228600">
              <a:spcBef>
                <a:spcPct val="20000"/>
              </a:spcBef>
              <a:buChar char="–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>
              <a:lnSpc>
                <a:spcPct val="120000"/>
              </a:lnSpc>
              <a:buFontTx/>
              <a:buNone/>
            </a:pPr>
            <a:r>
              <a:rPr lang="en-US" altLang="en-US" sz="4000">
                <a:solidFill>
                  <a:schemeClr val="tx1"/>
                </a:solidFill>
              </a:rPr>
              <a:t>②</a:t>
            </a:r>
            <a:r>
              <a:rPr lang="zh-CN" altLang="en-US" sz="4000">
                <a:solidFill>
                  <a:schemeClr val="tx1"/>
                </a:solidFill>
              </a:rPr>
              <a:t>各周期元素的数目等于相应能级组中原子轨道所能容纳的电子总数。   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3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3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3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3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583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682" grpId="0" build="p" autoUpdateAnimBg="0"/>
      <p:bldP spid="583683" grpId="0" animBg="1" autoUpdateAnimBg="0"/>
      <p:bldP spid="583686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365" name="Group 205">
            <a:extLst>
              <a:ext uri="{FF2B5EF4-FFF2-40B4-BE49-F238E27FC236}">
                <a16:creationId xmlns:a16="http://schemas.microsoft.com/office/drawing/2014/main" id="{B4810A13-FF10-4A1D-AD95-08DE7BA31F2E}"/>
              </a:ext>
            </a:extLst>
          </p:cNvPr>
          <p:cNvGraphicFramePr>
            <a:graphicFrameLocks noGrp="1"/>
          </p:cNvGraphicFramePr>
          <p:nvPr/>
        </p:nvGraphicFramePr>
        <p:xfrm>
          <a:off x="250825" y="404813"/>
          <a:ext cx="8642350" cy="5530850"/>
        </p:xfrm>
        <a:graphic>
          <a:graphicData uri="http://schemas.openxmlformats.org/drawingml/2006/table">
            <a:tbl>
              <a:tblPr/>
              <a:tblGrid>
                <a:gridCol w="935038">
                  <a:extLst>
                    <a:ext uri="{9D8B030D-6E8A-4147-A177-3AD203B41FA5}">
                      <a16:colId xmlns:a16="http://schemas.microsoft.com/office/drawing/2014/main" val="2561014373"/>
                    </a:ext>
                  </a:extLst>
                </a:gridCol>
                <a:gridCol w="1946275">
                  <a:extLst>
                    <a:ext uri="{9D8B030D-6E8A-4147-A177-3AD203B41FA5}">
                      <a16:colId xmlns:a16="http://schemas.microsoft.com/office/drawing/2014/main" val="2259123849"/>
                    </a:ext>
                  </a:extLst>
                </a:gridCol>
                <a:gridCol w="1655762">
                  <a:extLst>
                    <a:ext uri="{9D8B030D-6E8A-4147-A177-3AD203B41FA5}">
                      <a16:colId xmlns:a16="http://schemas.microsoft.com/office/drawing/2014/main" val="2404036271"/>
                    </a:ext>
                  </a:extLst>
                </a:gridCol>
                <a:gridCol w="1871663">
                  <a:extLst>
                    <a:ext uri="{9D8B030D-6E8A-4147-A177-3AD203B41FA5}">
                      <a16:colId xmlns:a16="http://schemas.microsoft.com/office/drawing/2014/main" val="4129200580"/>
                    </a:ext>
                  </a:extLst>
                </a:gridCol>
                <a:gridCol w="2233612">
                  <a:extLst>
                    <a:ext uri="{9D8B030D-6E8A-4147-A177-3AD203B41FA5}">
                      <a16:colId xmlns:a16="http://schemas.microsoft.com/office/drawing/2014/main" val="2728871202"/>
                    </a:ext>
                  </a:extLst>
                </a:gridCol>
              </a:tblGrid>
              <a:tr h="893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周期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能级组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能级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原子轨道数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元素数目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特点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475143"/>
                  </a:ext>
                </a:extLst>
              </a:tr>
              <a:tr h="642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特短周期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002425"/>
                  </a:ext>
                </a:extLst>
              </a:tr>
              <a:tr h="642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2s2p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短周期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61459"/>
                  </a:ext>
                </a:extLst>
              </a:tr>
              <a:tr h="641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3s3p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873186"/>
                  </a:ext>
                </a:extLst>
              </a:tr>
              <a:tr h="546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4s3d4p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长周期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766830"/>
                  </a:ext>
                </a:extLst>
              </a:tr>
              <a:tr h="546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5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5s4d5p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86034"/>
                  </a:ext>
                </a:extLst>
              </a:tr>
              <a:tr h="642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6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6s4f5d6p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特长周期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31881"/>
                  </a:ext>
                </a:extLst>
              </a:tr>
              <a:tr h="642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7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7s5f6d7p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应有</a:t>
                      </a: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32</a:t>
                      </a: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特长周期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675048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Rectangle 2">
            <a:extLst>
              <a:ext uri="{FF2B5EF4-FFF2-40B4-BE49-F238E27FC236}">
                <a16:creationId xmlns:a16="http://schemas.microsoft.com/office/drawing/2014/main" id="{21204D2A-270B-4344-80F3-046D2D38E2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404813"/>
            <a:ext cx="8424862" cy="3673475"/>
          </a:xfrm>
        </p:spPr>
        <p:txBody>
          <a:bodyPr/>
          <a:lstStyle/>
          <a:p>
            <a:pPr algn="just">
              <a:lnSpc>
                <a:spcPct val="120000"/>
              </a:lnSpc>
              <a:buFontTx/>
              <a:buNone/>
            </a:pPr>
            <a:r>
              <a:rPr lang="en-US" altLang="en-US" sz="4000">
                <a:solidFill>
                  <a:schemeClr val="tx1"/>
                </a:solidFill>
              </a:rPr>
              <a:t>③</a:t>
            </a:r>
            <a:r>
              <a:rPr lang="zh-CN" altLang="en-US" sz="4000">
                <a:solidFill>
                  <a:schemeClr val="tx1"/>
                </a:solidFill>
              </a:rPr>
              <a:t>多电子原子中原子轨道能级交错的结果，使每周期元素的原子最外层电子数一般≤</a:t>
            </a:r>
            <a:r>
              <a:rPr lang="en-US" altLang="zh-CN" sz="4000">
                <a:solidFill>
                  <a:schemeClr val="tx1"/>
                </a:solidFill>
              </a:rPr>
              <a:t>8</a:t>
            </a:r>
            <a:r>
              <a:rPr lang="zh-CN" altLang="en-US" sz="4000">
                <a:solidFill>
                  <a:schemeClr val="tx1"/>
                </a:solidFill>
              </a:rPr>
              <a:t>，次外层电子数一般≤</a:t>
            </a:r>
            <a:r>
              <a:rPr lang="en-US" altLang="zh-CN" sz="4000">
                <a:solidFill>
                  <a:schemeClr val="tx1"/>
                </a:solidFill>
              </a:rPr>
              <a:t>18</a:t>
            </a:r>
            <a:r>
              <a:rPr lang="zh-CN" altLang="en-US" sz="4000">
                <a:solidFill>
                  <a:schemeClr val="tx1"/>
                </a:solidFill>
              </a:rPr>
              <a:t>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80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10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9" name="Rectangle 7">
            <a:extLst>
              <a:ext uri="{FF2B5EF4-FFF2-40B4-BE49-F238E27FC236}">
                <a16:creationId xmlns:a16="http://schemas.microsoft.com/office/drawing/2014/main" id="{7F3AC2E9-A1B3-4D7D-BECF-6DE018B1A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33375"/>
            <a:ext cx="55451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400">
                <a:solidFill>
                  <a:schemeClr val="tx1"/>
                </a:solidFill>
              </a:rPr>
              <a:t>(2) </a:t>
            </a:r>
            <a:r>
              <a:rPr lang="zh-CN" altLang="en-US" sz="4400">
                <a:solidFill>
                  <a:schemeClr val="tx1"/>
                </a:solidFill>
              </a:rPr>
              <a:t>元素的族</a:t>
            </a:r>
            <a:r>
              <a:rPr lang="en-US" altLang="zh-CN" sz="4400">
                <a:solidFill>
                  <a:schemeClr val="tx1"/>
                </a:solidFill>
              </a:rPr>
              <a:t>(group)</a:t>
            </a:r>
          </a:p>
        </p:txBody>
      </p:sp>
      <p:sp>
        <p:nvSpPr>
          <p:cNvPr id="607241" name="Text Box 9">
            <a:extLst>
              <a:ext uri="{FF2B5EF4-FFF2-40B4-BE49-F238E27FC236}">
                <a16:creationId xmlns:a16="http://schemas.microsoft.com/office/drawing/2014/main" id="{A7D726C3-B97D-4DBD-A70A-9D029CDA4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341438"/>
            <a:ext cx="8642350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元素周期表中共有</a:t>
            </a:r>
            <a:r>
              <a:rPr lang="en-US" altLang="zh-CN" sz="4000">
                <a:solidFill>
                  <a:schemeClr val="tx1"/>
                </a:solidFill>
              </a:rPr>
              <a:t>16</a:t>
            </a:r>
            <a:r>
              <a:rPr lang="zh-CN" altLang="en-US" sz="4000">
                <a:solidFill>
                  <a:schemeClr val="tx1"/>
                </a:solidFill>
              </a:rPr>
              <a:t>个族：</a:t>
            </a:r>
          </a:p>
          <a:p>
            <a:pPr>
              <a:spcBef>
                <a:spcPct val="50000"/>
              </a:spcBef>
            </a:pPr>
            <a:r>
              <a:rPr lang="en-US" altLang="zh-CN" sz="4000">
                <a:solidFill>
                  <a:srgbClr val="0000FF"/>
                </a:solidFill>
              </a:rPr>
              <a:t>7</a:t>
            </a:r>
            <a:r>
              <a:rPr lang="zh-CN" altLang="en-US" sz="4000">
                <a:solidFill>
                  <a:srgbClr val="0000FF"/>
                </a:solidFill>
              </a:rPr>
              <a:t>个主族</a:t>
            </a:r>
            <a:r>
              <a:rPr lang="zh-CN" altLang="en-US" sz="4000">
                <a:solidFill>
                  <a:schemeClr val="tx1"/>
                </a:solidFill>
              </a:rPr>
              <a:t> </a:t>
            </a:r>
            <a:r>
              <a:rPr lang="en-US" altLang="zh-CN" sz="4000">
                <a:solidFill>
                  <a:schemeClr val="tx1"/>
                </a:solidFill>
              </a:rPr>
              <a:t>+ </a:t>
            </a:r>
            <a:r>
              <a:rPr lang="zh-CN" altLang="en-US" sz="4000">
                <a:solidFill>
                  <a:srgbClr val="0066FF"/>
                </a:solidFill>
              </a:rPr>
              <a:t>零族</a:t>
            </a:r>
            <a:r>
              <a:rPr lang="zh-CN" altLang="en-US" sz="4000">
                <a:solidFill>
                  <a:schemeClr val="tx1"/>
                </a:solidFill>
              </a:rPr>
              <a:t> </a:t>
            </a:r>
            <a:r>
              <a:rPr lang="en-US" altLang="zh-CN" sz="4000">
                <a:solidFill>
                  <a:schemeClr val="tx1"/>
                </a:solidFill>
              </a:rPr>
              <a:t>+ </a:t>
            </a:r>
            <a:r>
              <a:rPr lang="en-US" altLang="zh-CN" sz="4000">
                <a:solidFill>
                  <a:srgbClr val="6600CC"/>
                </a:solidFill>
              </a:rPr>
              <a:t>7</a:t>
            </a:r>
            <a:r>
              <a:rPr lang="zh-CN" altLang="en-US" sz="4000">
                <a:solidFill>
                  <a:srgbClr val="6600CC"/>
                </a:solidFill>
              </a:rPr>
              <a:t>个副族</a:t>
            </a:r>
            <a:r>
              <a:rPr lang="zh-CN" altLang="en-US" sz="4000">
                <a:solidFill>
                  <a:schemeClr val="tx1"/>
                </a:solidFill>
              </a:rPr>
              <a:t> </a:t>
            </a:r>
            <a:r>
              <a:rPr lang="en-US" altLang="zh-CN" sz="4000">
                <a:solidFill>
                  <a:schemeClr val="tx1"/>
                </a:solidFill>
              </a:rPr>
              <a:t>+ </a:t>
            </a:r>
            <a:r>
              <a:rPr lang="en-US" altLang="zh-CN" sz="4000">
                <a:solidFill>
                  <a:srgbClr val="CC00FF"/>
                </a:solidFill>
              </a:rPr>
              <a:t>VIII</a:t>
            </a:r>
            <a:r>
              <a:rPr lang="zh-CN" altLang="en-US" sz="4000">
                <a:solidFill>
                  <a:srgbClr val="CC00FF"/>
                </a:solidFill>
              </a:rPr>
              <a:t>族</a:t>
            </a:r>
          </a:p>
          <a:p>
            <a:pPr>
              <a:spcBef>
                <a:spcPct val="5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     </a:t>
            </a:r>
            <a:r>
              <a:rPr lang="en-US" altLang="zh-CN" sz="4000">
                <a:solidFill>
                  <a:srgbClr val="0000FF"/>
                </a:solidFill>
              </a:rPr>
              <a:t>(A</a:t>
            </a:r>
            <a:r>
              <a:rPr lang="zh-CN" altLang="en-US" sz="4000">
                <a:solidFill>
                  <a:srgbClr val="0000FF"/>
                </a:solidFill>
              </a:rPr>
              <a:t>族</a:t>
            </a:r>
            <a:r>
              <a:rPr lang="en-US" altLang="zh-CN" sz="4000">
                <a:solidFill>
                  <a:srgbClr val="0000FF"/>
                </a:solidFill>
              </a:rPr>
              <a:t>)</a:t>
            </a:r>
            <a:r>
              <a:rPr lang="en-US" altLang="zh-CN" sz="4000">
                <a:solidFill>
                  <a:schemeClr val="tx1"/>
                </a:solidFill>
              </a:rPr>
              <a:t> </a:t>
            </a:r>
            <a:r>
              <a:rPr lang="en-US" altLang="zh-CN" sz="4000">
                <a:solidFill>
                  <a:srgbClr val="0066FF"/>
                </a:solidFill>
              </a:rPr>
              <a:t>(VIIIA)</a:t>
            </a:r>
            <a:r>
              <a:rPr lang="en-US" altLang="zh-CN" sz="4000">
                <a:solidFill>
                  <a:schemeClr val="tx1"/>
                </a:solidFill>
              </a:rPr>
              <a:t>       </a:t>
            </a:r>
            <a:r>
              <a:rPr lang="en-US" altLang="zh-CN" sz="4000">
                <a:solidFill>
                  <a:srgbClr val="6600CC"/>
                </a:solidFill>
              </a:rPr>
              <a:t>(B</a:t>
            </a:r>
            <a:r>
              <a:rPr lang="zh-CN" altLang="en-US" sz="4000">
                <a:solidFill>
                  <a:srgbClr val="6600CC"/>
                </a:solidFill>
              </a:rPr>
              <a:t>族</a:t>
            </a:r>
            <a:r>
              <a:rPr lang="en-US" altLang="zh-CN" sz="4000">
                <a:solidFill>
                  <a:srgbClr val="6600CC"/>
                </a:solidFill>
              </a:rPr>
              <a:t>)</a:t>
            </a:r>
            <a:r>
              <a:rPr lang="en-US" altLang="zh-CN" sz="4000">
                <a:solidFill>
                  <a:schemeClr val="tx1"/>
                </a:solidFill>
              </a:rPr>
              <a:t>    </a:t>
            </a:r>
            <a:r>
              <a:rPr lang="en-US" altLang="zh-CN" sz="4000">
                <a:solidFill>
                  <a:srgbClr val="CC00FF"/>
                </a:solidFill>
              </a:rPr>
              <a:t>(VIIIB)</a:t>
            </a:r>
          </a:p>
        </p:txBody>
      </p:sp>
      <p:sp>
        <p:nvSpPr>
          <p:cNvPr id="607242" name="Rectangle 10">
            <a:extLst>
              <a:ext uri="{FF2B5EF4-FFF2-40B4-BE49-F238E27FC236}">
                <a16:creationId xmlns:a16="http://schemas.microsoft.com/office/drawing/2014/main" id="{3C531860-326D-40C2-B5B5-78C8986E5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4724400"/>
            <a:ext cx="67230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>
                <a:solidFill>
                  <a:srgbClr val="6600CC"/>
                </a:solidFill>
              </a:rPr>
              <a:t>镧系元素和锕系元素属</a:t>
            </a:r>
            <a:r>
              <a:rPr lang="en-US" altLang="zh-CN" sz="4000">
                <a:solidFill>
                  <a:srgbClr val="6600CC"/>
                </a:solidFill>
              </a:rPr>
              <a:t>IIIB</a:t>
            </a:r>
            <a:r>
              <a:rPr lang="zh-CN" altLang="en-US" sz="4000">
                <a:solidFill>
                  <a:srgbClr val="6600CC"/>
                </a:solidFill>
              </a:rPr>
              <a:t>族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7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7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7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7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07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482" name="Group 2">
            <a:extLst>
              <a:ext uri="{FF2B5EF4-FFF2-40B4-BE49-F238E27FC236}">
                <a16:creationId xmlns:a16="http://schemas.microsoft.com/office/drawing/2014/main" id="{086C5775-9234-4212-91EA-A69F48DD202F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115888"/>
            <a:ext cx="8888413" cy="6737350"/>
            <a:chOff x="68" y="73"/>
            <a:chExt cx="5599" cy="4244"/>
          </a:xfrm>
        </p:grpSpPr>
        <p:pic>
          <p:nvPicPr>
            <p:cNvPr id="660483" name="Picture 3">
              <a:extLst>
                <a:ext uri="{FF2B5EF4-FFF2-40B4-BE49-F238E27FC236}">
                  <a16:creationId xmlns:a16="http://schemas.microsoft.com/office/drawing/2014/main" id="{A2518551-56DB-4072-989D-7617A7FE23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" y="119"/>
              <a:ext cx="1099" cy="4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0484" name="Picture 4">
              <a:extLst>
                <a:ext uri="{FF2B5EF4-FFF2-40B4-BE49-F238E27FC236}">
                  <a16:creationId xmlns:a16="http://schemas.microsoft.com/office/drawing/2014/main" id="{5192B3BF-41BB-4AFB-9A21-48677EB98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" y="73"/>
              <a:ext cx="2333" cy="4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60485" name="Rectangle 5">
            <a:extLst>
              <a:ext uri="{FF2B5EF4-FFF2-40B4-BE49-F238E27FC236}">
                <a16:creationId xmlns:a16="http://schemas.microsoft.com/office/drawing/2014/main" id="{B6A6CBE0-D177-4E95-94D7-49CBA56B1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638" y="1268413"/>
            <a:ext cx="3167062" cy="3092450"/>
          </a:xfrm>
          <a:prstGeom prst="rect">
            <a:avLst/>
          </a:prstGeom>
          <a:solidFill>
            <a:srgbClr val="CC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主族元素的族数 </a:t>
            </a:r>
            <a:r>
              <a:rPr lang="en-US" altLang="zh-CN" sz="4000">
                <a:solidFill>
                  <a:schemeClr val="tx1"/>
                </a:solidFill>
              </a:rPr>
              <a:t>=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最外层电子数</a:t>
            </a:r>
            <a:r>
              <a:rPr lang="en-US" altLang="zh-CN" sz="4000">
                <a:solidFill>
                  <a:schemeClr val="tx1"/>
                </a:solidFill>
              </a:rPr>
              <a:t>(</a:t>
            </a:r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en-US" altLang="zh-CN" sz="4000">
                <a:solidFill>
                  <a:schemeClr val="tx1"/>
                </a:solidFill>
              </a:rPr>
              <a:t>s+</a:t>
            </a:r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en-US" altLang="zh-CN" sz="4000">
                <a:solidFill>
                  <a:schemeClr val="tx1"/>
                </a:solidFill>
              </a:rPr>
              <a:t>p)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US" altLang="zh-CN" sz="4000">
                <a:solidFill>
                  <a:schemeClr val="tx1"/>
                </a:solidFill>
              </a:rPr>
              <a:t>= </a:t>
            </a:r>
            <a:r>
              <a:rPr lang="zh-CN" altLang="en-US" sz="4000">
                <a:solidFill>
                  <a:schemeClr val="tx1"/>
                </a:solidFill>
              </a:rPr>
              <a:t>最高氧化数</a:t>
            </a:r>
          </a:p>
        </p:txBody>
      </p:sp>
      <p:sp>
        <p:nvSpPr>
          <p:cNvPr id="660488" name="Text Box 8">
            <a:extLst>
              <a:ext uri="{FF2B5EF4-FFF2-40B4-BE49-F238E27FC236}">
                <a16:creationId xmlns:a16="http://schemas.microsoft.com/office/drawing/2014/main" id="{DAB74156-78FC-4D25-85CA-371CF74F0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115888"/>
            <a:ext cx="36004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主族元素</a:t>
            </a:r>
          </a:p>
        </p:txBody>
      </p:sp>
      <p:sp>
        <p:nvSpPr>
          <p:cNvPr id="660489" name="Line 9">
            <a:extLst>
              <a:ext uri="{FF2B5EF4-FFF2-40B4-BE49-F238E27FC236}">
                <a16:creationId xmlns:a16="http://schemas.microsoft.com/office/drawing/2014/main" id="{DB95DFA0-718D-4572-9E73-CE23562C71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1050" y="5589588"/>
            <a:ext cx="2881313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0490" name="Text Box 10">
            <a:extLst>
              <a:ext uri="{FF2B5EF4-FFF2-40B4-BE49-F238E27FC236}">
                <a16:creationId xmlns:a16="http://schemas.microsoft.com/office/drawing/2014/main" id="{96A396C6-B29D-40ED-A4F2-7922DC3B3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4941888"/>
            <a:ext cx="25923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solidFill>
                  <a:srgbClr val="0000FF"/>
                </a:solidFill>
              </a:rPr>
              <a:t>最高氧化数</a:t>
            </a:r>
            <a:r>
              <a:rPr lang="zh-CN" altLang="en-US" sz="3200">
                <a:solidFill>
                  <a:srgbClr val="0000FF"/>
                </a:solidFill>
                <a:sym typeface="Symbol" panose="05050102010706020507" pitchFamily="18" charset="2"/>
              </a:rPr>
              <a:t>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6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6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6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485" grpId="0" animBg="1"/>
      <p:bldP spid="66049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230" name="Group 22">
            <a:extLst>
              <a:ext uri="{FF2B5EF4-FFF2-40B4-BE49-F238E27FC236}">
                <a16:creationId xmlns:a16="http://schemas.microsoft.com/office/drawing/2014/main" id="{C6122B56-FD08-43EA-ABBD-268ED4A1CC79}"/>
              </a:ext>
            </a:extLst>
          </p:cNvPr>
          <p:cNvGrpSpPr>
            <a:grpSpLocks/>
          </p:cNvGrpSpPr>
          <p:nvPr/>
        </p:nvGrpSpPr>
        <p:grpSpPr bwMode="auto">
          <a:xfrm>
            <a:off x="612775" y="1125538"/>
            <a:ext cx="7704138" cy="5137150"/>
            <a:chOff x="386" y="709"/>
            <a:chExt cx="4853" cy="3236"/>
          </a:xfrm>
        </p:grpSpPr>
        <p:grpSp>
          <p:nvGrpSpPr>
            <p:cNvPr id="606217" name="Group 9">
              <a:extLst>
                <a:ext uri="{FF2B5EF4-FFF2-40B4-BE49-F238E27FC236}">
                  <a16:creationId xmlns:a16="http://schemas.microsoft.com/office/drawing/2014/main" id="{1D723808-4C1E-4AB4-B417-AEEF753E7B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" y="709"/>
              <a:ext cx="4853" cy="3236"/>
              <a:chOff x="204" y="890"/>
              <a:chExt cx="4853" cy="3236"/>
            </a:xfrm>
          </p:grpSpPr>
          <p:pic>
            <p:nvPicPr>
              <p:cNvPr id="606212" name="Picture 4">
                <a:extLst>
                  <a:ext uri="{FF2B5EF4-FFF2-40B4-BE49-F238E27FC236}">
                    <a16:creationId xmlns:a16="http://schemas.microsoft.com/office/drawing/2014/main" id="{2CB339B8-B83D-4C9C-A463-EFC4483B08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" y="890"/>
                <a:ext cx="4445" cy="3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06214" name="Text Box 6">
                <a:extLst>
                  <a:ext uri="{FF2B5EF4-FFF2-40B4-BE49-F238E27FC236}">
                    <a16:creationId xmlns:a16="http://schemas.microsoft.com/office/drawing/2014/main" id="{5CD313D8-125F-48C0-902A-DB185DD987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" y="1117"/>
                <a:ext cx="295" cy="29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ct val="50000"/>
                  </a:spcBef>
                </a:pPr>
                <a:r>
                  <a:rPr lang="en-US" altLang="zh-CN" sz="4000">
                    <a:solidFill>
                      <a:srgbClr val="0000FF"/>
                    </a:solidFill>
                  </a:rPr>
                  <a:t>n</a:t>
                </a:r>
              </a:p>
              <a:p>
                <a:pPr>
                  <a:lnSpc>
                    <a:spcPct val="110000"/>
                  </a:lnSpc>
                  <a:spcBef>
                    <a:spcPct val="50000"/>
                  </a:spcBef>
                </a:pPr>
                <a:r>
                  <a:rPr lang="en-US" altLang="zh-CN" sz="4000">
                    <a:solidFill>
                      <a:srgbClr val="0000FF"/>
                    </a:solidFill>
                  </a:rPr>
                  <a:t>4</a:t>
                </a:r>
              </a:p>
              <a:p>
                <a:pPr>
                  <a:lnSpc>
                    <a:spcPct val="110000"/>
                  </a:lnSpc>
                  <a:spcBef>
                    <a:spcPct val="50000"/>
                  </a:spcBef>
                </a:pPr>
                <a:r>
                  <a:rPr lang="en-US" altLang="zh-CN" sz="4000">
                    <a:solidFill>
                      <a:srgbClr val="0000FF"/>
                    </a:solidFill>
                  </a:rPr>
                  <a:t>5</a:t>
                </a:r>
              </a:p>
              <a:p>
                <a:pPr>
                  <a:lnSpc>
                    <a:spcPct val="110000"/>
                  </a:lnSpc>
                  <a:spcBef>
                    <a:spcPct val="50000"/>
                  </a:spcBef>
                </a:pPr>
                <a:r>
                  <a:rPr lang="en-US" altLang="zh-CN" sz="4000">
                    <a:solidFill>
                      <a:srgbClr val="0000FF"/>
                    </a:solidFill>
                  </a:rPr>
                  <a:t>6</a:t>
                </a:r>
              </a:p>
              <a:p>
                <a:pPr>
                  <a:lnSpc>
                    <a:spcPct val="110000"/>
                  </a:lnSpc>
                  <a:spcBef>
                    <a:spcPct val="50000"/>
                  </a:spcBef>
                </a:pPr>
                <a:r>
                  <a:rPr lang="en-US" altLang="zh-CN" sz="4000">
                    <a:solidFill>
                      <a:srgbClr val="0000FF"/>
                    </a:solidFill>
                  </a:rPr>
                  <a:t>7</a:t>
                </a:r>
              </a:p>
            </p:txBody>
          </p:sp>
        </p:grpSp>
        <p:sp>
          <p:nvSpPr>
            <p:cNvPr id="606229" name="Text Box 21">
              <a:extLst>
                <a:ext uri="{FF2B5EF4-FFF2-40B4-BE49-F238E27FC236}">
                  <a16:creationId xmlns:a16="http://schemas.microsoft.com/office/drawing/2014/main" id="{5154779D-740E-4549-8A74-9117102FD3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0" y="3436"/>
              <a:ext cx="408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200">
                  <a:solidFill>
                    <a:schemeClr val="tx1"/>
                  </a:solidFill>
                </a:rPr>
                <a:t>Cn</a:t>
              </a:r>
            </a:p>
          </p:txBody>
        </p:sp>
      </p:grpSp>
      <p:sp>
        <p:nvSpPr>
          <p:cNvPr id="606213" name="Rectangle 5">
            <a:extLst>
              <a:ext uri="{FF2B5EF4-FFF2-40B4-BE49-F238E27FC236}">
                <a16:creationId xmlns:a16="http://schemas.microsoft.com/office/drawing/2014/main" id="{850D31FD-40B2-4C34-B7EF-9A5530F4D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684213" cy="223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4588" indent="-228600">
              <a:spcBef>
                <a:spcPct val="20000"/>
              </a:spcBef>
              <a:buChar char="•"/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副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族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元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素</a:t>
            </a:r>
          </a:p>
        </p:txBody>
      </p:sp>
      <p:sp>
        <p:nvSpPr>
          <p:cNvPr id="606215" name="Rectangle 7">
            <a:extLst>
              <a:ext uri="{FF2B5EF4-FFF2-40B4-BE49-F238E27FC236}">
                <a16:creationId xmlns:a16="http://schemas.microsoft.com/office/drawing/2014/main" id="{2DDA4575-FE06-489F-BF67-0CBFC2600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488" y="2133600"/>
            <a:ext cx="2159000" cy="4103688"/>
          </a:xfrm>
          <a:prstGeom prst="rect">
            <a:avLst/>
          </a:prstGeom>
          <a:noFill/>
          <a:ln w="7620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6216" name="Rectangle 8">
            <a:extLst>
              <a:ext uri="{FF2B5EF4-FFF2-40B4-BE49-F238E27FC236}">
                <a16:creationId xmlns:a16="http://schemas.microsoft.com/office/drawing/2014/main" id="{9DE62C0B-5F5B-41B6-8C14-A3C35A0C5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1513" y="2133600"/>
            <a:ext cx="1295400" cy="4103688"/>
          </a:xfrm>
          <a:prstGeom prst="rect">
            <a:avLst/>
          </a:prstGeom>
          <a:noFill/>
          <a:ln w="762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6221" name="Text Box 13">
            <a:extLst>
              <a:ext uri="{FF2B5EF4-FFF2-40B4-BE49-F238E27FC236}">
                <a16:creationId xmlns:a16="http://schemas.microsoft.com/office/drawing/2014/main" id="{2BDB4485-68EB-45D3-BC25-7EF1366A8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6216650"/>
            <a:ext cx="77041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CC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>
                <a:solidFill>
                  <a:srgbClr val="800080"/>
                </a:solidFill>
              </a:rPr>
              <a:t>d</a:t>
            </a:r>
            <a:r>
              <a:rPr lang="en-US" altLang="zh-CN" sz="3600" baseline="30000">
                <a:solidFill>
                  <a:srgbClr val="800080"/>
                </a:solidFill>
              </a:rPr>
              <a:t>1/2   </a:t>
            </a:r>
            <a:r>
              <a:rPr lang="en-US" altLang="zh-CN" sz="3600">
                <a:solidFill>
                  <a:srgbClr val="800080"/>
                </a:solidFill>
              </a:rPr>
              <a:t>d</a:t>
            </a:r>
            <a:r>
              <a:rPr lang="en-US" altLang="zh-CN" sz="3600" baseline="30000">
                <a:solidFill>
                  <a:srgbClr val="800080"/>
                </a:solidFill>
              </a:rPr>
              <a:t>2    </a:t>
            </a:r>
            <a:r>
              <a:rPr lang="en-US" altLang="zh-CN" sz="3600">
                <a:solidFill>
                  <a:srgbClr val="800080"/>
                </a:solidFill>
              </a:rPr>
              <a:t>d</a:t>
            </a:r>
            <a:r>
              <a:rPr lang="en-US" altLang="zh-CN" sz="3600" baseline="30000">
                <a:solidFill>
                  <a:srgbClr val="800080"/>
                </a:solidFill>
              </a:rPr>
              <a:t>3   </a:t>
            </a:r>
            <a:r>
              <a:rPr lang="en-US" altLang="zh-CN" sz="3600">
                <a:solidFill>
                  <a:srgbClr val="800080"/>
                </a:solidFill>
              </a:rPr>
              <a:t>d</a:t>
            </a:r>
            <a:r>
              <a:rPr lang="en-US" altLang="zh-CN" sz="3600" baseline="30000">
                <a:solidFill>
                  <a:srgbClr val="800080"/>
                </a:solidFill>
              </a:rPr>
              <a:t>4/5  </a:t>
            </a:r>
            <a:r>
              <a:rPr lang="en-US" altLang="zh-CN" sz="3600">
                <a:solidFill>
                  <a:srgbClr val="800080"/>
                </a:solidFill>
              </a:rPr>
              <a:t>d</a:t>
            </a:r>
            <a:r>
              <a:rPr lang="en-US" altLang="zh-CN" sz="3600" baseline="30000">
                <a:solidFill>
                  <a:srgbClr val="800080"/>
                </a:solidFill>
              </a:rPr>
              <a:t>5</a:t>
            </a:r>
            <a:r>
              <a:rPr lang="en-US" altLang="zh-CN" sz="3600" baseline="30000">
                <a:solidFill>
                  <a:srgbClr val="0033CC"/>
                </a:solidFill>
              </a:rPr>
              <a:t>       </a:t>
            </a:r>
            <a:r>
              <a:rPr lang="en-US" altLang="zh-CN" sz="3600">
                <a:solidFill>
                  <a:srgbClr val="FF6600"/>
                </a:solidFill>
              </a:rPr>
              <a:t>d</a:t>
            </a:r>
            <a:r>
              <a:rPr lang="en-US" altLang="zh-CN" sz="3600" baseline="30000">
                <a:solidFill>
                  <a:srgbClr val="FF6600"/>
                </a:solidFill>
              </a:rPr>
              <a:t>6-10  </a:t>
            </a:r>
            <a:r>
              <a:rPr lang="en-US" altLang="zh-CN" sz="3600">
                <a:solidFill>
                  <a:srgbClr val="FF6600"/>
                </a:solidFill>
              </a:rPr>
              <a:t>      </a:t>
            </a:r>
            <a:r>
              <a:rPr lang="en-US" altLang="zh-CN" sz="3600" baseline="30000">
                <a:solidFill>
                  <a:srgbClr val="0033CC"/>
                </a:solidFill>
              </a:rPr>
              <a:t>   </a:t>
            </a:r>
            <a:r>
              <a:rPr lang="en-US" altLang="zh-CN" sz="3600">
                <a:solidFill>
                  <a:srgbClr val="33CC33"/>
                </a:solidFill>
              </a:rPr>
              <a:t>d</a:t>
            </a:r>
            <a:r>
              <a:rPr lang="en-US" altLang="zh-CN" sz="3600" baseline="30000">
                <a:solidFill>
                  <a:srgbClr val="33CC33"/>
                </a:solidFill>
              </a:rPr>
              <a:t>10 </a:t>
            </a:r>
            <a:r>
              <a:rPr lang="en-US" altLang="zh-CN" sz="3600">
                <a:solidFill>
                  <a:srgbClr val="33CC33"/>
                </a:solidFill>
              </a:rPr>
              <a:t>d</a:t>
            </a:r>
            <a:r>
              <a:rPr lang="en-US" altLang="zh-CN" sz="3600" baseline="30000">
                <a:solidFill>
                  <a:srgbClr val="33CC33"/>
                </a:solidFill>
              </a:rPr>
              <a:t>10</a:t>
            </a:r>
            <a:r>
              <a:rPr lang="en-US" altLang="zh-CN" sz="3600" baseline="30000">
                <a:solidFill>
                  <a:srgbClr val="0033CC"/>
                </a:solidFill>
              </a:rPr>
              <a:t>  </a:t>
            </a:r>
          </a:p>
        </p:txBody>
      </p:sp>
      <p:sp>
        <p:nvSpPr>
          <p:cNvPr id="606223" name="Rectangle 15">
            <a:extLst>
              <a:ext uri="{FF2B5EF4-FFF2-40B4-BE49-F238E27FC236}">
                <a16:creationId xmlns:a16="http://schemas.microsoft.com/office/drawing/2014/main" id="{FCDD5325-659D-4AC9-8A04-9E1F202AB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813" y="2133600"/>
            <a:ext cx="3467100" cy="4103688"/>
          </a:xfrm>
          <a:prstGeom prst="rect">
            <a:avLst/>
          </a:prstGeom>
          <a:noFill/>
          <a:ln w="635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6225" name="AutoShape 17">
            <a:extLst>
              <a:ext uri="{FF2B5EF4-FFF2-40B4-BE49-F238E27FC236}">
                <a16:creationId xmlns:a16="http://schemas.microsoft.com/office/drawing/2014/main" id="{A052AFB6-F636-4BB9-B623-EC5B490F8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5975" y="260350"/>
            <a:ext cx="1870075" cy="1081088"/>
          </a:xfrm>
          <a:prstGeom prst="wedgeRectCallout">
            <a:avLst>
              <a:gd name="adj1" fmla="val -32852"/>
              <a:gd name="adj2" fmla="val 120046"/>
            </a:avLst>
          </a:prstGeom>
          <a:solidFill>
            <a:srgbClr val="FFFFCC"/>
          </a:solidFill>
          <a:ln w="38100">
            <a:solidFill>
              <a:srgbClr val="00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r>
              <a:rPr lang="zh-CN" altLang="en-US" sz="3200">
                <a:solidFill>
                  <a:schemeClr val="tx1"/>
                </a:solidFill>
              </a:rPr>
              <a:t>族数 </a:t>
            </a:r>
            <a:r>
              <a:rPr lang="en-US" altLang="zh-CN" sz="3200">
                <a:solidFill>
                  <a:schemeClr val="tx1"/>
                </a:solidFill>
              </a:rPr>
              <a:t>= </a:t>
            </a:r>
            <a:r>
              <a:rPr lang="en-US" altLang="zh-CN" sz="3200" i="1">
                <a:solidFill>
                  <a:schemeClr val="tx1"/>
                </a:solidFill>
              </a:rPr>
              <a:t>n</a:t>
            </a:r>
            <a:r>
              <a:rPr lang="en-US" altLang="zh-CN" sz="3200">
                <a:solidFill>
                  <a:schemeClr val="tx1"/>
                </a:solidFill>
              </a:rPr>
              <a:t>s</a:t>
            </a:r>
            <a:r>
              <a:rPr lang="zh-CN" altLang="en-US" sz="3200">
                <a:solidFill>
                  <a:schemeClr val="tx1"/>
                </a:solidFill>
              </a:rPr>
              <a:t>电子数</a:t>
            </a:r>
            <a:endParaRPr lang="zh-CN" altLang="en-US" sz="3200"/>
          </a:p>
        </p:txBody>
      </p:sp>
      <p:sp>
        <p:nvSpPr>
          <p:cNvPr id="606226" name="AutoShape 18">
            <a:extLst>
              <a:ext uri="{FF2B5EF4-FFF2-40B4-BE49-F238E27FC236}">
                <a16:creationId xmlns:a16="http://schemas.microsoft.com/office/drawing/2014/main" id="{FD174F1C-3015-45EF-8B99-4F918AE03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188913"/>
            <a:ext cx="2592387" cy="1079500"/>
          </a:xfrm>
          <a:prstGeom prst="wedgeRectCallout">
            <a:avLst>
              <a:gd name="adj1" fmla="val 9398"/>
              <a:gd name="adj2" fmla="val 125440"/>
            </a:avLst>
          </a:prstGeom>
          <a:solidFill>
            <a:srgbClr val="FFFFCC"/>
          </a:solidFill>
          <a:ln w="38100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r>
              <a:rPr lang="en-US" altLang="zh-CN" sz="3200">
                <a:solidFill>
                  <a:schemeClr val="tx1"/>
                </a:solidFill>
              </a:rPr>
              <a:t>[(</a:t>
            </a:r>
            <a:r>
              <a:rPr lang="en-US" altLang="zh-CN" sz="3200" i="1">
                <a:solidFill>
                  <a:schemeClr val="tx1"/>
                </a:solidFill>
              </a:rPr>
              <a:t>n</a:t>
            </a:r>
            <a:r>
              <a:rPr lang="en-US" altLang="zh-CN" sz="3200">
                <a:solidFill>
                  <a:schemeClr val="tx1"/>
                </a:solidFill>
              </a:rPr>
              <a:t>-1)d+</a:t>
            </a:r>
            <a:r>
              <a:rPr lang="en-US" altLang="zh-CN" sz="3200" i="1">
                <a:solidFill>
                  <a:schemeClr val="tx1"/>
                </a:solidFill>
              </a:rPr>
              <a:t>n</a:t>
            </a:r>
            <a:r>
              <a:rPr lang="en-US" altLang="zh-CN" sz="3200">
                <a:solidFill>
                  <a:schemeClr val="tx1"/>
                </a:solidFill>
              </a:rPr>
              <a:t>s]</a:t>
            </a:r>
            <a:r>
              <a:rPr lang="zh-CN" altLang="en-US" sz="3200">
                <a:solidFill>
                  <a:schemeClr val="tx1"/>
                </a:solidFill>
              </a:rPr>
              <a:t>电子数 </a:t>
            </a:r>
            <a:r>
              <a:rPr lang="en-US" altLang="zh-CN" sz="3200">
                <a:solidFill>
                  <a:schemeClr val="tx1"/>
                </a:solidFill>
              </a:rPr>
              <a:t>= 8~10</a:t>
            </a:r>
          </a:p>
        </p:txBody>
      </p:sp>
      <p:sp>
        <p:nvSpPr>
          <p:cNvPr id="606227" name="AutoShape 19">
            <a:extLst>
              <a:ext uri="{FF2B5EF4-FFF2-40B4-BE49-F238E27FC236}">
                <a16:creationId xmlns:a16="http://schemas.microsoft.com/office/drawing/2014/main" id="{3EFF707E-1055-455F-9DB4-2B151C0C5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260350"/>
            <a:ext cx="3024187" cy="1152525"/>
          </a:xfrm>
          <a:prstGeom prst="wedgeRectCallout">
            <a:avLst>
              <a:gd name="adj1" fmla="val 815"/>
              <a:gd name="adj2" fmla="val 72588"/>
            </a:avLst>
          </a:prstGeom>
          <a:solidFill>
            <a:srgbClr val="FFFFCC"/>
          </a:solidFill>
          <a:ln w="38100">
            <a:solidFill>
              <a:srgbClr val="0000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r>
              <a:rPr lang="zh-CN" altLang="en-US" sz="3200">
                <a:solidFill>
                  <a:schemeClr val="tx1"/>
                </a:solidFill>
              </a:rPr>
              <a:t>族数</a:t>
            </a:r>
            <a:r>
              <a:rPr lang="en-US" altLang="zh-CN" sz="3200">
                <a:solidFill>
                  <a:schemeClr val="tx1"/>
                </a:solidFill>
              </a:rPr>
              <a:t>= [(</a:t>
            </a:r>
            <a:r>
              <a:rPr lang="en-US" altLang="zh-CN" sz="3200" i="1">
                <a:solidFill>
                  <a:schemeClr val="tx1"/>
                </a:solidFill>
              </a:rPr>
              <a:t>n</a:t>
            </a:r>
            <a:r>
              <a:rPr lang="en-US" altLang="zh-CN" sz="3200">
                <a:solidFill>
                  <a:schemeClr val="tx1"/>
                </a:solidFill>
              </a:rPr>
              <a:t>-1)d+</a:t>
            </a:r>
            <a:r>
              <a:rPr lang="en-US" altLang="zh-CN" sz="3200" i="1">
                <a:solidFill>
                  <a:schemeClr val="tx1"/>
                </a:solidFill>
              </a:rPr>
              <a:t>n</a:t>
            </a:r>
            <a:r>
              <a:rPr lang="en-US" altLang="zh-CN" sz="3200">
                <a:solidFill>
                  <a:schemeClr val="tx1"/>
                </a:solidFill>
              </a:rPr>
              <a:t>s]</a:t>
            </a:r>
            <a:r>
              <a:rPr lang="zh-CN" altLang="en-US" sz="3200">
                <a:solidFill>
                  <a:schemeClr val="tx1"/>
                </a:solidFill>
              </a:rPr>
              <a:t>电子数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6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6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6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06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6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6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06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06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21" grpId="0"/>
      <p:bldP spid="606225" grpId="0" animBg="1"/>
      <p:bldP spid="606226" grpId="0" animBg="1"/>
      <p:bldP spid="6062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19" name="Rectangle 3">
            <a:extLst>
              <a:ext uri="{FF2B5EF4-FFF2-40B4-BE49-F238E27FC236}">
                <a16:creationId xmlns:a16="http://schemas.microsoft.com/office/drawing/2014/main" id="{AEDB81A4-443B-4660-AF14-AD9067473F7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260350"/>
            <a:ext cx="8569325" cy="5976938"/>
          </a:xfrm>
        </p:spPr>
        <p:txBody>
          <a:bodyPr/>
          <a:lstStyle/>
          <a:p>
            <a:pPr algn="just"/>
            <a:r>
              <a:rPr lang="zh-CN" altLang="en-US" sz="3600">
                <a:solidFill>
                  <a:schemeClr val="tx1"/>
                </a:solidFill>
              </a:rPr>
              <a:t>副族元素最高氧化数一般等于</a:t>
            </a:r>
            <a:r>
              <a:rPr lang="en-US" altLang="zh-CN" sz="3600">
                <a:solidFill>
                  <a:schemeClr val="tx1"/>
                </a:solidFill>
              </a:rPr>
              <a:t>[(</a:t>
            </a:r>
            <a:r>
              <a:rPr lang="en-US" altLang="zh-CN" sz="3600" i="1">
                <a:solidFill>
                  <a:schemeClr val="tx1"/>
                </a:solidFill>
              </a:rPr>
              <a:t>n</a:t>
            </a:r>
            <a:r>
              <a:rPr lang="en-US" altLang="zh-CN" sz="3600">
                <a:solidFill>
                  <a:schemeClr val="tx1"/>
                </a:solidFill>
              </a:rPr>
              <a:t>-1)d+</a:t>
            </a:r>
            <a:r>
              <a:rPr lang="en-US" altLang="zh-CN" sz="3600" i="1">
                <a:solidFill>
                  <a:schemeClr val="tx1"/>
                </a:solidFill>
              </a:rPr>
              <a:t>n</a:t>
            </a:r>
            <a:r>
              <a:rPr lang="en-US" altLang="zh-CN" sz="3600">
                <a:solidFill>
                  <a:schemeClr val="tx1"/>
                </a:solidFill>
              </a:rPr>
              <a:t>s]</a:t>
            </a:r>
            <a:r>
              <a:rPr lang="zh-CN" altLang="en-US" sz="3600">
                <a:solidFill>
                  <a:schemeClr val="tx1"/>
                </a:solidFill>
              </a:rPr>
              <a:t>电子数（但不大于</a:t>
            </a:r>
            <a:r>
              <a:rPr lang="en-US" altLang="zh-CN" sz="3600">
                <a:solidFill>
                  <a:schemeClr val="tx1"/>
                </a:solidFill>
              </a:rPr>
              <a:t>8</a:t>
            </a:r>
            <a:r>
              <a:rPr lang="zh-CN" altLang="en-US" sz="3600">
                <a:solidFill>
                  <a:schemeClr val="tx1"/>
                </a:solidFill>
              </a:rPr>
              <a:t>），且副族元素大多有可变氧化数。</a:t>
            </a:r>
          </a:p>
          <a:p>
            <a:pPr algn="just"/>
            <a:r>
              <a:rPr lang="en-US" altLang="zh-CN" sz="3600">
                <a:solidFill>
                  <a:schemeClr val="tx1"/>
                </a:solidFill>
              </a:rPr>
              <a:t>IIIB~VIIB</a:t>
            </a:r>
            <a:r>
              <a:rPr lang="zh-CN" altLang="en-US" sz="3600">
                <a:solidFill>
                  <a:schemeClr val="tx1"/>
                </a:solidFill>
              </a:rPr>
              <a:t>族，同周期从左至右最高氧化数也逐渐升高，并等于其族数。</a:t>
            </a:r>
          </a:p>
          <a:p>
            <a:pPr algn="just"/>
            <a:r>
              <a:rPr lang="zh-CN" altLang="en-US" sz="3600">
                <a:solidFill>
                  <a:schemeClr val="tx1"/>
                </a:solidFill>
              </a:rPr>
              <a:t>第</a:t>
            </a:r>
            <a:r>
              <a:rPr lang="en-US" altLang="zh-CN" sz="3600">
                <a:solidFill>
                  <a:schemeClr val="tx1"/>
                </a:solidFill>
              </a:rPr>
              <a:t>VIII</a:t>
            </a:r>
            <a:r>
              <a:rPr lang="zh-CN" altLang="en-US" sz="3600">
                <a:solidFill>
                  <a:schemeClr val="tx1"/>
                </a:solidFill>
              </a:rPr>
              <a:t>族中除钌</a:t>
            </a:r>
            <a:r>
              <a:rPr lang="en-US" altLang="zh-CN" sz="3600">
                <a:solidFill>
                  <a:schemeClr val="tx1"/>
                </a:solidFill>
              </a:rPr>
              <a:t>(Ru)</a:t>
            </a:r>
            <a:r>
              <a:rPr lang="zh-CN" altLang="en-US" sz="3600">
                <a:solidFill>
                  <a:schemeClr val="tx1"/>
                </a:solidFill>
              </a:rPr>
              <a:t>和锇</a:t>
            </a:r>
            <a:r>
              <a:rPr lang="en-US" altLang="zh-CN" sz="3600">
                <a:solidFill>
                  <a:schemeClr val="tx1"/>
                </a:solidFill>
              </a:rPr>
              <a:t>(Os)</a:t>
            </a:r>
            <a:r>
              <a:rPr lang="zh-CN" altLang="en-US" sz="3600">
                <a:solidFill>
                  <a:schemeClr val="tx1"/>
                </a:solidFill>
              </a:rPr>
              <a:t>外，其他元素未发现有氧化数为</a:t>
            </a:r>
            <a:r>
              <a:rPr lang="en-US" altLang="zh-CN" sz="3600">
                <a:solidFill>
                  <a:schemeClr val="tx1"/>
                </a:solidFill>
              </a:rPr>
              <a:t>+8</a:t>
            </a:r>
            <a:r>
              <a:rPr lang="zh-CN" altLang="en-US" sz="3600">
                <a:solidFill>
                  <a:schemeClr val="tx1"/>
                </a:solidFill>
              </a:rPr>
              <a:t>的化合物。</a:t>
            </a:r>
          </a:p>
          <a:p>
            <a:pPr algn="just"/>
            <a:r>
              <a:rPr lang="en-US" altLang="zh-CN" sz="3600">
                <a:solidFill>
                  <a:schemeClr val="tx1"/>
                </a:solidFill>
              </a:rPr>
              <a:t>IIB</a:t>
            </a:r>
            <a:r>
              <a:rPr lang="zh-CN" altLang="en-US" sz="3600">
                <a:solidFill>
                  <a:schemeClr val="tx1"/>
                </a:solidFill>
              </a:rPr>
              <a:t>族最高氧化数 </a:t>
            </a:r>
            <a:r>
              <a:rPr lang="en-US" altLang="zh-CN" sz="3600">
                <a:solidFill>
                  <a:schemeClr val="tx1"/>
                </a:solidFill>
              </a:rPr>
              <a:t>= </a:t>
            </a:r>
            <a:r>
              <a:rPr lang="zh-CN" altLang="en-US" sz="3600">
                <a:solidFill>
                  <a:schemeClr val="tx1"/>
                </a:solidFill>
              </a:rPr>
              <a:t>族数 </a:t>
            </a:r>
            <a:r>
              <a:rPr lang="en-US" altLang="zh-CN" sz="3600">
                <a:solidFill>
                  <a:schemeClr val="tx1"/>
                </a:solidFill>
              </a:rPr>
              <a:t>= +2</a:t>
            </a:r>
            <a:r>
              <a:rPr lang="zh-CN" altLang="en-US" sz="3600">
                <a:solidFill>
                  <a:schemeClr val="tx1"/>
                </a:solidFill>
              </a:rPr>
              <a:t>。</a:t>
            </a:r>
          </a:p>
          <a:p>
            <a:pPr algn="just"/>
            <a:r>
              <a:rPr lang="en-US" altLang="zh-CN" sz="3600">
                <a:solidFill>
                  <a:schemeClr val="tx1"/>
                </a:solidFill>
              </a:rPr>
              <a:t>IB</a:t>
            </a:r>
            <a:r>
              <a:rPr lang="zh-CN" altLang="en-US" sz="3600">
                <a:solidFill>
                  <a:schemeClr val="tx1"/>
                </a:solidFill>
              </a:rPr>
              <a:t>族中</a:t>
            </a:r>
            <a:r>
              <a:rPr lang="en-US" altLang="zh-CN" sz="3600">
                <a:solidFill>
                  <a:schemeClr val="tx1"/>
                </a:solidFill>
              </a:rPr>
              <a:t>Cu</a:t>
            </a:r>
            <a:r>
              <a:rPr lang="zh-CN" altLang="en-US" sz="3600">
                <a:solidFill>
                  <a:schemeClr val="tx1"/>
                </a:solidFill>
              </a:rPr>
              <a:t>、</a:t>
            </a:r>
            <a:r>
              <a:rPr lang="en-US" altLang="zh-CN" sz="3600">
                <a:solidFill>
                  <a:schemeClr val="tx1"/>
                </a:solidFill>
              </a:rPr>
              <a:t>Ag</a:t>
            </a:r>
            <a:r>
              <a:rPr lang="zh-CN" altLang="en-US" sz="3600">
                <a:solidFill>
                  <a:schemeClr val="tx1"/>
                </a:solidFill>
              </a:rPr>
              <a:t>、</a:t>
            </a:r>
            <a:r>
              <a:rPr lang="en-US" altLang="zh-CN" sz="3600">
                <a:solidFill>
                  <a:schemeClr val="tx1"/>
                </a:solidFill>
              </a:rPr>
              <a:t>Au</a:t>
            </a:r>
            <a:r>
              <a:rPr lang="zh-CN" altLang="en-US" sz="3600">
                <a:solidFill>
                  <a:schemeClr val="tx1"/>
                </a:solidFill>
              </a:rPr>
              <a:t>的最高氧化数分别为</a:t>
            </a:r>
            <a:r>
              <a:rPr lang="en-US" altLang="zh-CN" sz="3600">
                <a:solidFill>
                  <a:schemeClr val="tx1"/>
                </a:solidFill>
              </a:rPr>
              <a:t>+2, +3, +3</a:t>
            </a:r>
            <a:r>
              <a:rPr lang="zh-CN" altLang="en-US" sz="3600">
                <a:solidFill>
                  <a:schemeClr val="tx1"/>
                </a:solidFill>
              </a:rPr>
              <a:t>。</a:t>
            </a:r>
          </a:p>
        </p:txBody>
      </p: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3909" name="Group 357">
            <a:extLst>
              <a:ext uri="{FF2B5EF4-FFF2-40B4-BE49-F238E27FC236}">
                <a16:creationId xmlns:a16="http://schemas.microsoft.com/office/drawing/2014/main" id="{0B97F9F9-867B-4CB7-BA8D-313DCD783E62}"/>
              </a:ext>
            </a:extLst>
          </p:cNvPr>
          <p:cNvGraphicFramePr>
            <a:graphicFrameLocks noGrp="1"/>
          </p:cNvGraphicFramePr>
          <p:nvPr/>
        </p:nvGraphicFramePr>
        <p:xfrm>
          <a:off x="179388" y="549275"/>
          <a:ext cx="8856662" cy="4645025"/>
        </p:xfrm>
        <a:graphic>
          <a:graphicData uri="http://schemas.openxmlformats.org/drawingml/2006/table">
            <a:tbl>
              <a:tblPr/>
              <a:tblGrid>
                <a:gridCol w="460375">
                  <a:extLst>
                    <a:ext uri="{9D8B030D-6E8A-4147-A177-3AD203B41FA5}">
                      <a16:colId xmlns:a16="http://schemas.microsoft.com/office/drawing/2014/main" val="3638052620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3082422250"/>
                    </a:ext>
                  </a:extLst>
                </a:gridCol>
                <a:gridCol w="503237">
                  <a:extLst>
                    <a:ext uri="{9D8B030D-6E8A-4147-A177-3AD203B41FA5}">
                      <a16:colId xmlns:a16="http://schemas.microsoft.com/office/drawing/2014/main" val="2513139647"/>
                    </a:ext>
                  </a:extLst>
                </a:gridCol>
                <a:gridCol w="576263">
                  <a:extLst>
                    <a:ext uri="{9D8B030D-6E8A-4147-A177-3AD203B41FA5}">
                      <a16:colId xmlns:a16="http://schemas.microsoft.com/office/drawing/2014/main" val="1458286824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4048537743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947726007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246750644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3922484100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4157639447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538827954"/>
                    </a:ext>
                  </a:extLst>
                </a:gridCol>
                <a:gridCol w="522288">
                  <a:extLst>
                    <a:ext uri="{9D8B030D-6E8A-4147-A177-3AD203B41FA5}">
                      <a16:colId xmlns:a16="http://schemas.microsoft.com/office/drawing/2014/main" val="4072895219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32185354"/>
                    </a:ext>
                  </a:extLst>
                </a:gridCol>
                <a:gridCol w="576262">
                  <a:extLst>
                    <a:ext uri="{9D8B030D-6E8A-4147-A177-3AD203B41FA5}">
                      <a16:colId xmlns:a16="http://schemas.microsoft.com/office/drawing/2014/main" val="2844237816"/>
                    </a:ext>
                  </a:extLst>
                </a:gridCol>
                <a:gridCol w="452438">
                  <a:extLst>
                    <a:ext uri="{9D8B030D-6E8A-4147-A177-3AD203B41FA5}">
                      <a16:colId xmlns:a16="http://schemas.microsoft.com/office/drawing/2014/main" val="3222127862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39150527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739867323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3435867427"/>
                    </a:ext>
                  </a:extLst>
                </a:gridCol>
              </a:tblGrid>
              <a:tr h="581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IA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1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D60093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1402278"/>
                  </a:ext>
                </a:extLst>
              </a:tr>
              <a:tr h="579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7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D60093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D60093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D60093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D60093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D60093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D60093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IIA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8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IIIA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IVA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VA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VIA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VIIA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04100"/>
                  </a:ext>
                </a:extLst>
              </a:tr>
              <a:tr h="581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6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D60093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8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6" gridSpan="6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p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6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06505"/>
                  </a:ext>
                </a:extLst>
              </a:tr>
              <a:tr h="581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IIIB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IVB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VB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VIB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VIIB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VIII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IB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IIB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385441"/>
                  </a:ext>
                </a:extLst>
              </a:tr>
              <a:tr h="581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 gridSpan="6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d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ds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669639"/>
                  </a:ext>
                </a:extLst>
              </a:tr>
              <a:tr h="579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478519"/>
                  </a:ext>
                </a:extLst>
              </a:tr>
              <a:tr h="581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562232"/>
                  </a:ext>
                </a:extLst>
              </a:tr>
              <a:tr h="581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6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830873"/>
                  </a:ext>
                </a:extLst>
              </a:tr>
            </a:tbl>
          </a:graphicData>
        </a:graphic>
      </p:graphicFrame>
      <p:sp>
        <p:nvSpPr>
          <p:cNvPr id="663892" name="Text Box 340">
            <a:extLst>
              <a:ext uri="{FF2B5EF4-FFF2-40B4-BE49-F238E27FC236}">
                <a16:creationId xmlns:a16="http://schemas.microsoft.com/office/drawing/2014/main" id="{1773A2B4-DC89-4218-BF45-49800D1B7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115888"/>
            <a:ext cx="5543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000">
                <a:solidFill>
                  <a:schemeClr val="tx1"/>
                </a:solidFill>
              </a:rPr>
              <a:t>(3) </a:t>
            </a:r>
            <a:r>
              <a:rPr lang="zh-CN" altLang="en-US" sz="4000">
                <a:solidFill>
                  <a:schemeClr val="tx1"/>
                </a:solidFill>
              </a:rPr>
              <a:t>元素的分区</a:t>
            </a:r>
            <a:r>
              <a:rPr lang="en-US" altLang="zh-CN" sz="4000">
                <a:solidFill>
                  <a:schemeClr val="tx1"/>
                </a:solidFill>
              </a:rPr>
              <a:t>(block)</a:t>
            </a:r>
          </a:p>
        </p:txBody>
      </p:sp>
      <p:graphicFrame>
        <p:nvGraphicFramePr>
          <p:cNvPr id="663938" name="Group 386">
            <a:extLst>
              <a:ext uri="{FF2B5EF4-FFF2-40B4-BE49-F238E27FC236}">
                <a16:creationId xmlns:a16="http://schemas.microsoft.com/office/drawing/2014/main" id="{F0D1911C-D696-4E30-A0BD-7EF9F41AE46B}"/>
              </a:ext>
            </a:extLst>
          </p:cNvPr>
          <p:cNvGraphicFramePr>
            <a:graphicFrameLocks noGrp="1"/>
          </p:cNvGraphicFramePr>
          <p:nvPr/>
        </p:nvGraphicFramePr>
        <p:xfrm>
          <a:off x="1692275" y="5321300"/>
          <a:ext cx="6840538" cy="700088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530240608"/>
                    </a:ext>
                  </a:extLst>
                </a:gridCol>
                <a:gridCol w="6192838">
                  <a:extLst>
                    <a:ext uri="{9D8B030D-6E8A-4147-A177-3AD203B41FA5}">
                      <a16:colId xmlns:a16="http://schemas.microsoft.com/office/drawing/2014/main" val="2215717791"/>
                    </a:ext>
                  </a:extLst>
                </a:gridCol>
              </a:tblGrid>
              <a:tr h="301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镧系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f</a:t>
                      </a: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4121669"/>
                  </a:ext>
                </a:extLst>
              </a:tr>
              <a:tr h="300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锕系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667436"/>
                  </a:ext>
                </a:extLst>
              </a:tr>
            </a:tbl>
          </a:graphicData>
        </a:graphic>
      </p:graphicFrame>
      <p:sp>
        <p:nvSpPr>
          <p:cNvPr id="663939" name="Text Box 387">
            <a:extLst>
              <a:ext uri="{FF2B5EF4-FFF2-40B4-BE49-F238E27FC236}">
                <a16:creationId xmlns:a16="http://schemas.microsoft.com/office/drawing/2014/main" id="{CACCF051-7C53-4A30-AE49-A676E9325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5976938"/>
            <a:ext cx="8785225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3200">
                <a:solidFill>
                  <a:srgbClr val="000099"/>
                </a:solidFill>
              </a:rPr>
              <a:t>元素的分区：根据最后一个电子填入的亚层确定。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3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3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66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63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9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>
            <a:extLst>
              <a:ext uri="{FF2B5EF4-FFF2-40B4-BE49-F238E27FC236}">
                <a16:creationId xmlns:a16="http://schemas.microsoft.com/office/drawing/2014/main" id="{DCCB321D-54E1-42EF-A00F-CB8732A230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115888"/>
            <a:ext cx="7772400" cy="854075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基态原子的价层电子构型 </a:t>
            </a:r>
          </a:p>
        </p:txBody>
      </p:sp>
      <p:sp>
        <p:nvSpPr>
          <p:cNvPr id="590851" name="Rectangle 3">
            <a:extLst>
              <a:ext uri="{FF2B5EF4-FFF2-40B4-BE49-F238E27FC236}">
                <a16:creationId xmlns:a16="http://schemas.microsoft.com/office/drawing/2014/main" id="{126C8F41-78D3-41A5-B4CA-194D8D22C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4581525"/>
            <a:ext cx="8424863" cy="20161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4000">
                <a:solidFill>
                  <a:schemeClr val="tx1"/>
                </a:solidFill>
              </a:rPr>
              <a:t>价层</a:t>
            </a:r>
            <a:r>
              <a:rPr lang="en-US" altLang="zh-CN" sz="4000">
                <a:solidFill>
                  <a:schemeClr val="tx1"/>
                </a:solidFill>
              </a:rPr>
              <a:t>——</a:t>
            </a:r>
            <a:r>
              <a:rPr lang="zh-CN" altLang="en-US" sz="4000">
                <a:solidFill>
                  <a:schemeClr val="tx1"/>
                </a:solidFill>
              </a:rPr>
              <a:t>价电子所在的亚层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4000">
                <a:solidFill>
                  <a:schemeClr val="tx1"/>
                </a:solidFill>
              </a:rPr>
              <a:t>价层电子构型</a:t>
            </a:r>
            <a:r>
              <a:rPr lang="en-US" altLang="zh-CN" sz="4000">
                <a:solidFill>
                  <a:schemeClr val="tx1"/>
                </a:solidFill>
              </a:rPr>
              <a:t>——</a:t>
            </a:r>
            <a:r>
              <a:rPr lang="zh-CN" altLang="en-US" sz="4000">
                <a:solidFill>
                  <a:schemeClr val="tx1"/>
                </a:solidFill>
              </a:rPr>
              <a:t>指价层的电子排布式</a:t>
            </a:r>
          </a:p>
        </p:txBody>
      </p:sp>
      <p:sp>
        <p:nvSpPr>
          <p:cNvPr id="590852" name="Text Box 4">
            <a:extLst>
              <a:ext uri="{FF2B5EF4-FFF2-40B4-BE49-F238E27FC236}">
                <a16:creationId xmlns:a16="http://schemas.microsoft.com/office/drawing/2014/main" id="{10B99D0A-77FF-4A1B-B70B-08E20ACE9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981075"/>
            <a:ext cx="8496300" cy="3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77800" indent="-1778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5000"/>
              </a:spcBef>
              <a:buFont typeface="Wingdings" panose="05000000000000000000" pitchFamily="2" charset="2"/>
              <a:buChar char="Ø"/>
            </a:pPr>
            <a:r>
              <a:rPr kumimoji="0" lang="zh-CN" altLang="en-US" sz="3600">
                <a:ea typeface="楷体_GB2312" pitchFamily="49" charset="-122"/>
              </a:rPr>
              <a:t>价电子</a:t>
            </a:r>
            <a:r>
              <a:rPr kumimoji="0" lang="en-US" altLang="zh-CN" sz="3600">
                <a:ea typeface="楷体_GB2312" pitchFamily="49" charset="-122"/>
              </a:rPr>
              <a:t>(valence electron)</a:t>
            </a:r>
            <a:r>
              <a:rPr kumimoji="0" lang="zh-CN" altLang="en-US" sz="3600">
                <a:ea typeface="楷体_GB2312" pitchFamily="49" charset="-122"/>
              </a:rPr>
              <a:t>：指原子核外电子中能与其他原子相互作用形成化学键的电子。 </a:t>
            </a:r>
          </a:p>
          <a:p>
            <a:pPr algn="just">
              <a:lnSpc>
                <a:spcPct val="110000"/>
              </a:lnSpc>
              <a:spcBef>
                <a:spcPct val="25000"/>
              </a:spcBef>
              <a:buFont typeface="Wingdings" panose="05000000000000000000" pitchFamily="2" charset="2"/>
              <a:buChar char="l"/>
            </a:pPr>
            <a:r>
              <a:rPr kumimoji="0" lang="zh-CN" altLang="en-US" sz="3600">
                <a:ea typeface="楷体_GB2312" pitchFamily="49" charset="-122"/>
              </a:rPr>
              <a:t> </a:t>
            </a:r>
            <a:r>
              <a:rPr kumimoji="0" lang="zh-CN" altLang="en-US" sz="3600">
                <a:solidFill>
                  <a:srgbClr val="0000FF"/>
                </a:solidFill>
                <a:ea typeface="楷体_GB2312" pitchFamily="49" charset="-122"/>
              </a:rPr>
              <a:t>主族元素：最外层电子</a:t>
            </a:r>
            <a:r>
              <a:rPr kumimoji="0" lang="en-US" altLang="zh-CN" sz="3600">
                <a:solidFill>
                  <a:srgbClr val="0000FF"/>
                </a:solidFill>
                <a:ea typeface="楷体_GB2312" pitchFamily="49" charset="-122"/>
              </a:rPr>
              <a:t>(</a:t>
            </a:r>
            <a:r>
              <a:rPr kumimoji="0" lang="en-US" altLang="zh-CN" sz="3600" i="1">
                <a:solidFill>
                  <a:srgbClr val="0000FF"/>
                </a:solidFill>
                <a:ea typeface="楷体_GB2312" pitchFamily="49" charset="-122"/>
              </a:rPr>
              <a:t>n</a:t>
            </a:r>
            <a:r>
              <a:rPr kumimoji="0" lang="en-US" altLang="zh-CN" sz="3600">
                <a:solidFill>
                  <a:srgbClr val="0000FF"/>
                </a:solidFill>
                <a:ea typeface="楷体_GB2312" pitchFamily="49" charset="-122"/>
              </a:rPr>
              <a:t>s+</a:t>
            </a:r>
            <a:r>
              <a:rPr kumimoji="0" lang="en-US" altLang="zh-CN" sz="3600" i="1">
                <a:solidFill>
                  <a:srgbClr val="0000FF"/>
                </a:solidFill>
                <a:ea typeface="楷体_GB2312" pitchFamily="49" charset="-122"/>
              </a:rPr>
              <a:t>n</a:t>
            </a:r>
            <a:r>
              <a:rPr kumimoji="0" lang="en-US" altLang="zh-CN" sz="3600">
                <a:solidFill>
                  <a:srgbClr val="0000FF"/>
                </a:solidFill>
                <a:ea typeface="楷体_GB2312" pitchFamily="49" charset="-122"/>
              </a:rPr>
              <a:t>p)</a:t>
            </a:r>
          </a:p>
          <a:p>
            <a:pPr algn="just">
              <a:lnSpc>
                <a:spcPct val="110000"/>
              </a:lnSpc>
              <a:spcBef>
                <a:spcPct val="25000"/>
              </a:spcBef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en-US" altLang="zh-CN" sz="3600">
                <a:ea typeface="楷体_GB2312" pitchFamily="49" charset="-122"/>
              </a:rPr>
              <a:t> </a:t>
            </a:r>
            <a:r>
              <a:rPr kumimoji="0" lang="zh-CN" altLang="en-US" sz="3600">
                <a:solidFill>
                  <a:srgbClr val="6600CC"/>
                </a:solidFill>
                <a:ea typeface="楷体_GB2312" pitchFamily="49" charset="-122"/>
              </a:rPr>
              <a:t>副族元素</a:t>
            </a:r>
            <a:r>
              <a:rPr kumimoji="0" lang="en-US" altLang="zh-CN" sz="3600">
                <a:solidFill>
                  <a:srgbClr val="6600CC"/>
                </a:solidFill>
                <a:ea typeface="楷体_GB2312" pitchFamily="49" charset="-122"/>
                <a:sym typeface="Wingdings" panose="05000000000000000000" pitchFamily="2" charset="2"/>
              </a:rPr>
              <a:t>:  [(</a:t>
            </a:r>
            <a:r>
              <a:rPr kumimoji="0" lang="en-US" altLang="zh-CN" sz="3600" i="1">
                <a:solidFill>
                  <a:srgbClr val="6600CC"/>
                </a:solidFill>
                <a:ea typeface="楷体_GB2312" pitchFamily="49" charset="-122"/>
                <a:sym typeface="Wingdings" panose="05000000000000000000" pitchFamily="2" charset="2"/>
              </a:rPr>
              <a:t>n</a:t>
            </a:r>
            <a:r>
              <a:rPr kumimoji="0" lang="en-US" altLang="zh-CN" sz="3600">
                <a:solidFill>
                  <a:srgbClr val="6600CC"/>
                </a:solidFill>
                <a:ea typeface="楷体_GB2312" pitchFamily="49" charset="-122"/>
                <a:sym typeface="Wingdings" panose="05000000000000000000" pitchFamily="2" charset="2"/>
              </a:rPr>
              <a:t>-1)d+</a:t>
            </a:r>
            <a:r>
              <a:rPr kumimoji="0" lang="en-US" altLang="zh-CN" sz="3600" i="1">
                <a:solidFill>
                  <a:srgbClr val="6600CC"/>
                </a:solidFill>
                <a:ea typeface="楷体_GB2312" pitchFamily="49" charset="-122"/>
                <a:sym typeface="Wingdings" panose="05000000000000000000" pitchFamily="2" charset="2"/>
              </a:rPr>
              <a:t>n</a:t>
            </a:r>
            <a:r>
              <a:rPr kumimoji="0" lang="en-US" altLang="zh-CN" sz="3600">
                <a:solidFill>
                  <a:srgbClr val="6600CC"/>
                </a:solidFill>
                <a:ea typeface="楷体_GB2312" pitchFamily="49" charset="-122"/>
                <a:sym typeface="Wingdings" panose="05000000000000000000" pitchFamily="2" charset="2"/>
              </a:rPr>
              <a:t>s] </a:t>
            </a:r>
            <a:r>
              <a:rPr kumimoji="0" lang="zh-CN" altLang="en-US" sz="3600">
                <a:solidFill>
                  <a:srgbClr val="6600CC"/>
                </a:solidFill>
                <a:ea typeface="楷体_GB2312" pitchFamily="49" charset="-122"/>
                <a:sym typeface="Wingdings" panose="05000000000000000000" pitchFamily="2" charset="2"/>
              </a:rPr>
              <a:t>电子</a:t>
            </a:r>
            <a:endParaRPr kumimoji="0" lang="zh-CN" altLang="en-US" sz="3600">
              <a:solidFill>
                <a:srgbClr val="6600CC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0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0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90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90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90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085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9913" name="Group 89">
            <a:extLst>
              <a:ext uri="{FF2B5EF4-FFF2-40B4-BE49-F238E27FC236}">
                <a16:creationId xmlns:a16="http://schemas.microsoft.com/office/drawing/2014/main" id="{2EC00445-13E2-4FEE-8A37-2DDF7D7C9CCD}"/>
              </a:ext>
            </a:extLst>
          </p:cNvPr>
          <p:cNvGraphicFramePr>
            <a:graphicFrameLocks noGrp="1"/>
          </p:cNvGraphicFramePr>
          <p:nvPr/>
        </p:nvGraphicFramePr>
        <p:xfrm>
          <a:off x="250825" y="333375"/>
          <a:ext cx="8785225" cy="5983288"/>
        </p:xfrm>
        <a:graphic>
          <a:graphicData uri="http://schemas.openxmlformats.org/drawingml/2006/table">
            <a:tbl>
              <a:tblPr/>
              <a:tblGrid>
                <a:gridCol w="1152525">
                  <a:extLst>
                    <a:ext uri="{9D8B030D-6E8A-4147-A177-3AD203B41FA5}">
                      <a16:colId xmlns:a16="http://schemas.microsoft.com/office/drawing/2014/main" val="2874898158"/>
                    </a:ext>
                  </a:extLst>
                </a:gridCol>
                <a:gridCol w="3240088">
                  <a:extLst>
                    <a:ext uri="{9D8B030D-6E8A-4147-A177-3AD203B41FA5}">
                      <a16:colId xmlns:a16="http://schemas.microsoft.com/office/drawing/2014/main" val="3379887797"/>
                    </a:ext>
                  </a:extLst>
                </a:gridCol>
                <a:gridCol w="4392612">
                  <a:extLst>
                    <a:ext uri="{9D8B030D-6E8A-4147-A177-3AD203B41FA5}">
                      <a16:colId xmlns:a16="http://schemas.microsoft.com/office/drawing/2014/main" val="2904400287"/>
                    </a:ext>
                  </a:extLst>
                </a:gridCol>
              </a:tblGrid>
              <a:tr h="814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分区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含族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价层电子构型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660799"/>
                  </a:ext>
                </a:extLst>
              </a:tr>
              <a:tr h="671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区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IA, IIA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</a:t>
                      </a: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1" lang="en-US" altLang="zh-CN" sz="3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  <a:r>
                        <a:rPr kumimoji="1" lang="en-US" altLang="zh-CN" sz="3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2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701644"/>
                  </a:ext>
                </a:extLst>
              </a:tr>
              <a:tr h="677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p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区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IIIA</a:t>
                      </a: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VIIA, 0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</a:t>
                      </a: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1" lang="en-US" altLang="zh-CN" sz="3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2 </a:t>
                      </a:r>
                      <a:r>
                        <a:rPr kumimoji="1" lang="en-US" altLang="zh-CN" sz="3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</a:t>
                      </a: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p</a:t>
                      </a:r>
                      <a:r>
                        <a:rPr kumimoji="1" lang="en-US" altLang="zh-CN" sz="3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  <a:r>
                        <a:rPr kumimoji="1" lang="en-US" altLang="zh-CN" sz="3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6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267667"/>
                  </a:ext>
                </a:extLst>
              </a:tr>
              <a:tr h="677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d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区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IIIB</a:t>
                      </a: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VIIB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， </a:t>
                      </a: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VIII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族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(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过渡元素</a:t>
                      </a: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(</a:t>
                      </a:r>
                      <a:r>
                        <a:rPr kumimoji="1" lang="en-US" altLang="zh-CN" sz="3600" b="1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</a:t>
                      </a: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-1)d</a:t>
                      </a:r>
                      <a:r>
                        <a:rPr kumimoji="1" lang="en-US" altLang="zh-CN" sz="36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  <a:r>
                        <a:rPr kumimoji="1" lang="en-US" altLang="zh-CN" sz="36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10 </a:t>
                      </a:r>
                      <a:r>
                        <a:rPr kumimoji="1" lang="en-US" altLang="zh-CN" sz="3600" b="1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</a:t>
                      </a: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1" lang="en-US" altLang="zh-CN" sz="36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</a:t>
                      </a:r>
                      <a:r>
                        <a:rPr kumimoji="1" lang="en-US" altLang="zh-CN" sz="36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2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217870"/>
                  </a:ext>
                </a:extLst>
              </a:tr>
              <a:tr h="673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ds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区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IB, IIB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(</a:t>
                      </a:r>
                      <a:r>
                        <a:rPr kumimoji="1" lang="en-US" altLang="zh-CN" sz="3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</a:t>
                      </a: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-1)d</a:t>
                      </a:r>
                      <a:r>
                        <a:rPr kumimoji="1" lang="en-US" altLang="zh-CN" sz="3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 </a:t>
                      </a:r>
                      <a:r>
                        <a:rPr kumimoji="1" lang="en-US" altLang="zh-CN" sz="3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</a:t>
                      </a: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1" lang="en-US" altLang="zh-CN" sz="3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1~2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099767"/>
                  </a:ext>
                </a:extLst>
              </a:tr>
              <a:tr h="673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f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区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镧系和锕系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(</a:t>
                      </a:r>
                      <a:r>
                        <a:rPr kumimoji="1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内过渡元素</a:t>
                      </a: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(</a:t>
                      </a:r>
                      <a:r>
                        <a:rPr kumimoji="1" lang="en-US" altLang="zh-CN" sz="3600" b="1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</a:t>
                      </a: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-2)f</a:t>
                      </a:r>
                      <a:r>
                        <a:rPr kumimoji="1" lang="en-US" altLang="zh-CN" sz="36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0~14</a:t>
                      </a: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(</a:t>
                      </a:r>
                      <a:r>
                        <a:rPr kumimoji="1" lang="en-US" altLang="zh-CN" sz="3600" b="1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</a:t>
                      </a: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-1)d</a:t>
                      </a:r>
                      <a:r>
                        <a:rPr kumimoji="1" lang="en-US" altLang="zh-CN" sz="36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0~2 </a:t>
                      </a:r>
                      <a:r>
                        <a:rPr kumimoji="1" lang="en-US" altLang="zh-CN" sz="3600" b="1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</a:t>
                      </a: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1" lang="en-US" altLang="zh-CN" sz="36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3128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914" name="Picture 2" descr="6">
            <a:extLst>
              <a:ext uri="{FF2B5EF4-FFF2-40B4-BE49-F238E27FC236}">
                <a16:creationId xmlns:a16="http://schemas.microsoft.com/office/drawing/2014/main" id="{F6D6415A-11AC-4880-886D-D942A9EFF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50825"/>
            <a:ext cx="6248400" cy="605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8915" name="Rectangle 3">
            <a:extLst>
              <a:ext uri="{FF2B5EF4-FFF2-40B4-BE49-F238E27FC236}">
                <a16:creationId xmlns:a16="http://schemas.microsoft.com/office/drawing/2014/main" id="{4B1E2A18-8ACC-4957-8328-34FF2614D0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43213" y="3284538"/>
            <a:ext cx="6049962" cy="3167062"/>
          </a:xfrm>
          <a:solidFill>
            <a:srgbClr val="FFFFCC"/>
          </a:solidFill>
          <a:ln/>
          <a:extLst>
            <a:ext uri="{91240B29-F687-4F45-9708-019B960494DF}">
              <a14:hiddenLine xmlns:a14="http://schemas.microsoft.com/office/drawing/2010/main" w="57150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just">
              <a:lnSpc>
                <a:spcPct val="105000"/>
              </a:lnSpc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   </a:t>
            </a:r>
            <a:r>
              <a:rPr lang="zh-CN" altLang="en-US">
                <a:solidFill>
                  <a:schemeClr val="tx1"/>
                </a:solidFill>
              </a:rPr>
              <a:t>在多电子原子中，由于电子间的相互排斥作用，导致同一电子层内</a:t>
            </a:r>
            <a:r>
              <a:rPr lang="zh-CN" altLang="en-US">
                <a:solidFill>
                  <a:srgbClr val="0000CC"/>
                </a:solidFill>
              </a:rPr>
              <a:t>各</a:t>
            </a:r>
            <a:r>
              <a:rPr lang="zh-CN" altLang="en-US">
                <a:solidFill>
                  <a:srgbClr val="0000FF"/>
                </a:solidFill>
              </a:rPr>
              <a:t>亚层能级不再相同</a:t>
            </a:r>
            <a:r>
              <a:rPr lang="en-US" altLang="zh-CN">
                <a:solidFill>
                  <a:srgbClr val="0000FF"/>
                </a:solidFill>
              </a:rPr>
              <a:t>(</a:t>
            </a:r>
            <a:r>
              <a:rPr lang="zh-CN" altLang="en-US">
                <a:solidFill>
                  <a:srgbClr val="0000FF"/>
                </a:solidFill>
              </a:rPr>
              <a:t>能级分裂</a:t>
            </a:r>
            <a:r>
              <a:rPr lang="en-US" altLang="zh-CN">
                <a:solidFill>
                  <a:srgbClr val="0000FF"/>
                </a:solidFill>
              </a:rPr>
              <a:t>)</a:t>
            </a:r>
            <a:r>
              <a:rPr lang="zh-CN" altLang="en-US">
                <a:solidFill>
                  <a:schemeClr val="tx1"/>
                </a:solidFill>
              </a:rPr>
              <a:t>。因此，多电子原子中各轨道的能量不仅</a:t>
            </a:r>
            <a:r>
              <a:rPr lang="zh-CN" altLang="en-US">
                <a:solidFill>
                  <a:srgbClr val="0000FF"/>
                </a:solidFill>
              </a:rPr>
              <a:t>取决于主量子数 </a:t>
            </a:r>
            <a:r>
              <a:rPr lang="en-US" altLang="zh-CN" i="1">
                <a:solidFill>
                  <a:srgbClr val="0000FF"/>
                </a:solidFill>
              </a:rPr>
              <a:t>n </a:t>
            </a:r>
            <a:r>
              <a:rPr lang="zh-CN" altLang="en-US">
                <a:solidFill>
                  <a:srgbClr val="0000FF"/>
                </a:solidFill>
              </a:rPr>
              <a:t>，也受角量子数 </a:t>
            </a:r>
            <a:r>
              <a:rPr lang="en-US" altLang="zh-CN" i="1">
                <a:solidFill>
                  <a:srgbClr val="0000FF"/>
                </a:solidFill>
              </a:rPr>
              <a:t>l </a:t>
            </a:r>
            <a:r>
              <a:rPr lang="zh-CN" altLang="en-US">
                <a:solidFill>
                  <a:srgbClr val="0000FF"/>
                </a:solidFill>
              </a:rPr>
              <a:t>的影响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</a:p>
        </p:txBody>
      </p:sp>
      <p:cxnSp>
        <p:nvCxnSpPr>
          <p:cNvPr id="678916" name="AutoShape 4">
            <a:extLst>
              <a:ext uri="{FF2B5EF4-FFF2-40B4-BE49-F238E27FC236}">
                <a16:creationId xmlns:a16="http://schemas.microsoft.com/office/drawing/2014/main" id="{980DA473-3235-420F-B084-D82D6F7DB8F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42988" y="2852738"/>
            <a:ext cx="1295400" cy="30480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99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8917" name="AutoShape 5">
            <a:extLst>
              <a:ext uri="{FF2B5EF4-FFF2-40B4-BE49-F238E27FC236}">
                <a16:creationId xmlns:a16="http://schemas.microsoft.com/office/drawing/2014/main" id="{22804973-E339-4CCC-8A7D-19E2B6F3B6C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16013" y="1484313"/>
            <a:ext cx="1295400" cy="30480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99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8918" name="AutoShape 6">
            <a:extLst>
              <a:ext uri="{FF2B5EF4-FFF2-40B4-BE49-F238E27FC236}">
                <a16:creationId xmlns:a16="http://schemas.microsoft.com/office/drawing/2014/main" id="{ED610926-20E8-4B45-BAFD-726621F7F46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16013" y="765175"/>
            <a:ext cx="1295400" cy="30480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99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8919" name="Line 7">
            <a:extLst>
              <a:ext uri="{FF2B5EF4-FFF2-40B4-BE49-F238E27FC236}">
                <a16:creationId xmlns:a16="http://schemas.microsoft.com/office/drawing/2014/main" id="{DB8AF7DB-C7AE-4610-AB0D-208593700948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50" y="5949950"/>
            <a:ext cx="431800" cy="0"/>
          </a:xfrm>
          <a:prstGeom prst="line">
            <a:avLst/>
          </a:prstGeom>
          <a:noFill/>
          <a:ln w="76200">
            <a:solidFill>
              <a:srgbClr val="99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678920" name="AutoShape 8">
            <a:extLst>
              <a:ext uri="{FF2B5EF4-FFF2-40B4-BE49-F238E27FC236}">
                <a16:creationId xmlns:a16="http://schemas.microsoft.com/office/drawing/2014/main" id="{0FD76F84-BE47-47DF-898B-D5210AF581B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411413" y="1239838"/>
            <a:ext cx="1550987" cy="238125"/>
          </a:xfrm>
          <a:prstGeom prst="bentConnector3">
            <a:avLst>
              <a:gd name="adj1" fmla="val 25690"/>
            </a:avLst>
          </a:prstGeom>
          <a:noFill/>
          <a:ln w="50800">
            <a:solidFill>
              <a:srgbClr val="99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8921" name="Rectangle 9">
            <a:extLst>
              <a:ext uri="{FF2B5EF4-FFF2-40B4-BE49-F238E27FC236}">
                <a16:creationId xmlns:a16="http://schemas.microsoft.com/office/drawing/2014/main" id="{6CDCB42F-8B96-4119-BDB3-A8E9E9CF4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5516563"/>
            <a:ext cx="1079500" cy="701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en-US" altLang="zh-CN" sz="400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678922" name="Rectangle 10">
            <a:extLst>
              <a:ext uri="{FF2B5EF4-FFF2-40B4-BE49-F238E27FC236}">
                <a16:creationId xmlns:a16="http://schemas.microsoft.com/office/drawing/2014/main" id="{A58478D3-8CB7-460D-87CD-6C40269D9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2492375"/>
            <a:ext cx="1079500" cy="701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en-US" altLang="zh-CN" sz="400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678923" name="Rectangle 11">
            <a:extLst>
              <a:ext uri="{FF2B5EF4-FFF2-40B4-BE49-F238E27FC236}">
                <a16:creationId xmlns:a16="http://schemas.microsoft.com/office/drawing/2014/main" id="{3B06C334-5D62-45CB-AC18-DCFF7C161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1052513"/>
            <a:ext cx="1079500" cy="701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en-US" altLang="zh-CN" sz="4000">
                <a:solidFill>
                  <a:schemeClr val="tx1"/>
                </a:solidFill>
              </a:rPr>
              <a:t>=3</a:t>
            </a:r>
          </a:p>
        </p:txBody>
      </p:sp>
      <p:sp>
        <p:nvSpPr>
          <p:cNvPr id="678924" name="Rectangle 12">
            <a:extLst>
              <a:ext uri="{FF2B5EF4-FFF2-40B4-BE49-F238E27FC236}">
                <a16:creationId xmlns:a16="http://schemas.microsoft.com/office/drawing/2014/main" id="{3EB4373E-6BAC-4AA5-BDC7-BFBFE137F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260350"/>
            <a:ext cx="1079500" cy="701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en-US" altLang="zh-CN" sz="4000">
                <a:solidFill>
                  <a:schemeClr val="tx1"/>
                </a:solidFill>
              </a:rPr>
              <a:t>=4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915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2" name="Rectangle 4">
            <a:extLst>
              <a:ext uri="{FF2B5EF4-FFF2-40B4-BE49-F238E27FC236}">
                <a16:creationId xmlns:a16="http://schemas.microsoft.com/office/drawing/2014/main" id="{2197A029-9B67-47BB-904E-153169B6B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8713787" cy="640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buFontTx/>
              <a:buNone/>
            </a:pPr>
            <a:r>
              <a:rPr lang="zh-CN" altLang="en-US" sz="4000">
                <a:solidFill>
                  <a:schemeClr val="tx1"/>
                </a:solidFill>
              </a:rPr>
              <a:t>例：给出 </a:t>
            </a:r>
            <a:r>
              <a:rPr lang="en-US" altLang="zh-CN" sz="4000" baseline="-25000">
                <a:solidFill>
                  <a:schemeClr val="tx1"/>
                </a:solidFill>
              </a:rPr>
              <a:t>24</a:t>
            </a:r>
            <a:r>
              <a:rPr lang="en-US" altLang="zh-CN" sz="4000">
                <a:solidFill>
                  <a:schemeClr val="tx1"/>
                </a:solidFill>
              </a:rPr>
              <a:t>Cr</a:t>
            </a:r>
            <a:r>
              <a:rPr lang="zh-CN" altLang="en-US" sz="4000">
                <a:solidFill>
                  <a:schemeClr val="tx1"/>
                </a:solidFill>
              </a:rPr>
              <a:t>在元素周期表中的位置。</a:t>
            </a:r>
          </a:p>
          <a:p>
            <a:pPr>
              <a:buFontTx/>
              <a:buNone/>
            </a:pPr>
            <a:r>
              <a:rPr lang="zh-CN" altLang="en-US" sz="4000">
                <a:solidFill>
                  <a:schemeClr val="tx1"/>
                </a:solidFill>
              </a:rPr>
              <a:t>解：写出电子排布式     </a:t>
            </a:r>
            <a:r>
              <a:rPr lang="en-US" altLang="zh-CN" sz="4000">
                <a:solidFill>
                  <a:schemeClr val="tx1"/>
                </a:solidFill>
              </a:rPr>
              <a:t>1s</a:t>
            </a:r>
            <a:r>
              <a:rPr lang="en-US" altLang="zh-CN" sz="4000" baseline="30000">
                <a:solidFill>
                  <a:schemeClr val="tx1"/>
                </a:solidFill>
              </a:rPr>
              <a:t>2</a:t>
            </a:r>
            <a:r>
              <a:rPr lang="en-US" altLang="zh-CN" sz="4000">
                <a:solidFill>
                  <a:schemeClr val="tx1"/>
                </a:solidFill>
              </a:rPr>
              <a:t>2s</a:t>
            </a:r>
            <a:r>
              <a:rPr lang="en-US" altLang="zh-CN" sz="4000" baseline="30000">
                <a:solidFill>
                  <a:schemeClr val="tx1"/>
                </a:solidFill>
              </a:rPr>
              <a:t>2</a:t>
            </a:r>
            <a:r>
              <a:rPr lang="en-US" altLang="zh-CN" sz="4000">
                <a:solidFill>
                  <a:schemeClr val="tx1"/>
                </a:solidFill>
              </a:rPr>
              <a:t>2p</a:t>
            </a:r>
            <a:r>
              <a:rPr lang="en-US" altLang="zh-CN" sz="4000" baseline="30000">
                <a:solidFill>
                  <a:schemeClr val="tx1"/>
                </a:solidFill>
              </a:rPr>
              <a:t>6</a:t>
            </a:r>
            <a:r>
              <a:rPr lang="en-US" altLang="zh-CN" sz="4000">
                <a:solidFill>
                  <a:schemeClr val="tx1"/>
                </a:solidFill>
              </a:rPr>
              <a:t>3s</a:t>
            </a:r>
            <a:r>
              <a:rPr lang="en-US" altLang="zh-CN" sz="4000" baseline="30000">
                <a:solidFill>
                  <a:schemeClr val="tx1"/>
                </a:solidFill>
              </a:rPr>
              <a:t>2</a:t>
            </a:r>
            <a:r>
              <a:rPr lang="en-US" altLang="zh-CN" sz="4000">
                <a:solidFill>
                  <a:schemeClr val="tx1"/>
                </a:solidFill>
              </a:rPr>
              <a:t>3p</a:t>
            </a:r>
            <a:r>
              <a:rPr lang="en-US" altLang="zh-CN" sz="4000" baseline="30000">
                <a:solidFill>
                  <a:schemeClr val="tx1"/>
                </a:solidFill>
              </a:rPr>
              <a:t>6</a:t>
            </a:r>
            <a:r>
              <a:rPr lang="en-US" altLang="zh-CN" sz="4000">
                <a:solidFill>
                  <a:srgbClr val="0000FF"/>
                </a:solidFill>
              </a:rPr>
              <a:t>3d</a:t>
            </a:r>
            <a:r>
              <a:rPr lang="en-US" altLang="zh-CN" sz="4000" baseline="30000">
                <a:solidFill>
                  <a:srgbClr val="0000FF"/>
                </a:solidFill>
              </a:rPr>
              <a:t>5</a:t>
            </a:r>
            <a:r>
              <a:rPr lang="en-US" altLang="zh-CN" sz="4000">
                <a:solidFill>
                  <a:srgbClr val="0000FF"/>
                </a:solidFill>
              </a:rPr>
              <a:t>4s</a:t>
            </a:r>
            <a:r>
              <a:rPr lang="en-US" altLang="zh-CN" sz="4000" baseline="30000">
                <a:solidFill>
                  <a:srgbClr val="0000FF"/>
                </a:solidFill>
              </a:rPr>
              <a:t>1</a:t>
            </a:r>
          </a:p>
          <a:p>
            <a:r>
              <a:rPr lang="zh-CN" altLang="en-US" sz="4000">
                <a:solidFill>
                  <a:schemeClr val="tx1"/>
                </a:solidFill>
              </a:rPr>
              <a:t>周期数＝电子层数　   </a:t>
            </a:r>
            <a:r>
              <a:rPr lang="zh-CN" altLang="en-US" sz="4000">
                <a:solidFill>
                  <a:srgbClr val="0000FF"/>
                </a:solidFill>
              </a:rPr>
              <a:t>第四周期</a:t>
            </a:r>
          </a:p>
          <a:p>
            <a:r>
              <a:rPr lang="zh-CN" altLang="en-US" sz="4000">
                <a:solidFill>
                  <a:schemeClr val="tx1"/>
                </a:solidFill>
              </a:rPr>
              <a:t>最后一个电子填入次外层</a:t>
            </a:r>
            <a:r>
              <a:rPr lang="en-US" altLang="zh-CN" sz="4000">
                <a:solidFill>
                  <a:schemeClr val="tx1"/>
                </a:solidFill>
              </a:rPr>
              <a:t>d</a:t>
            </a:r>
            <a:r>
              <a:rPr lang="zh-CN" altLang="en-US" sz="4000">
                <a:solidFill>
                  <a:schemeClr val="tx1"/>
                </a:solidFill>
              </a:rPr>
              <a:t>亚层</a:t>
            </a:r>
          </a:p>
          <a:p>
            <a:pPr>
              <a:buFontTx/>
              <a:buNone/>
            </a:pPr>
            <a:r>
              <a:rPr lang="zh-CN" altLang="en-US" sz="4000">
                <a:solidFill>
                  <a:schemeClr val="tx1"/>
                </a:solidFill>
              </a:rPr>
              <a:t>                                          </a:t>
            </a:r>
            <a:r>
              <a:rPr lang="en-US" altLang="zh-CN" sz="4000">
                <a:solidFill>
                  <a:srgbClr val="0000FF"/>
                </a:solidFill>
              </a:rPr>
              <a:t>d</a:t>
            </a:r>
            <a:r>
              <a:rPr lang="zh-CN" altLang="en-US" sz="4000">
                <a:solidFill>
                  <a:srgbClr val="0000FF"/>
                </a:solidFill>
              </a:rPr>
              <a:t>区元素</a:t>
            </a:r>
          </a:p>
          <a:p>
            <a:r>
              <a:rPr lang="zh-CN" altLang="en-US" sz="4000">
                <a:solidFill>
                  <a:schemeClr val="tx1"/>
                </a:solidFill>
              </a:rPr>
              <a:t>族数＝</a:t>
            </a:r>
            <a:r>
              <a:rPr lang="zh-CN" altLang="zh-CN" sz="4000">
                <a:solidFill>
                  <a:schemeClr val="tx1"/>
                </a:solidFill>
              </a:rPr>
              <a:t>(最外层+次外层d)电子数         ＝(1+5)=6　　</a:t>
            </a:r>
            <a:r>
              <a:rPr lang="zh-CN" altLang="en-US" sz="4000">
                <a:solidFill>
                  <a:schemeClr val="tx1"/>
                </a:solidFill>
              </a:rPr>
              <a:t>              </a:t>
            </a:r>
            <a:r>
              <a:rPr lang="en-US" altLang="zh-CN" sz="4000">
                <a:solidFill>
                  <a:srgbClr val="0000FF"/>
                </a:solidFill>
              </a:rPr>
              <a:t>VI</a:t>
            </a:r>
            <a:r>
              <a:rPr lang="zh-CN" altLang="zh-CN" sz="4000">
                <a:solidFill>
                  <a:srgbClr val="0000FF"/>
                </a:solidFill>
              </a:rPr>
              <a:t>B</a:t>
            </a:r>
            <a:endParaRPr lang="en-US" altLang="zh-CN" sz="4000">
              <a:solidFill>
                <a:srgbClr val="0000FF"/>
              </a:solidFill>
            </a:endParaRPr>
          </a:p>
          <a:p>
            <a:pPr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     Cr </a:t>
            </a:r>
            <a:r>
              <a:rPr lang="zh-CN" altLang="en-US" sz="4000">
                <a:solidFill>
                  <a:schemeClr val="tx1"/>
                </a:solidFill>
              </a:rPr>
              <a:t>为第四周期、 </a:t>
            </a:r>
            <a:r>
              <a:rPr lang="en-US" altLang="zh-CN" sz="4000">
                <a:solidFill>
                  <a:schemeClr val="tx1"/>
                </a:solidFill>
              </a:rPr>
              <a:t>d</a:t>
            </a:r>
            <a:r>
              <a:rPr lang="zh-CN" altLang="en-US" sz="4000">
                <a:solidFill>
                  <a:schemeClr val="tx1"/>
                </a:solidFill>
              </a:rPr>
              <a:t>区元素、</a:t>
            </a:r>
            <a:r>
              <a:rPr lang="en-US" altLang="zh-CN" sz="4000">
                <a:solidFill>
                  <a:schemeClr val="tx1"/>
                </a:solidFill>
              </a:rPr>
              <a:t>VIB</a:t>
            </a:r>
            <a:r>
              <a:rPr lang="zh-CN" altLang="en-US" sz="4000">
                <a:solidFill>
                  <a:schemeClr val="tx1"/>
                </a:solidFill>
              </a:rPr>
              <a:t>族。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5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5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5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5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5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5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5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59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959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59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59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6887" name="Object 23">
            <a:extLst>
              <a:ext uri="{FF2B5EF4-FFF2-40B4-BE49-F238E27FC236}">
                <a16:creationId xmlns:a16="http://schemas.microsoft.com/office/drawing/2014/main" id="{BD2B828B-86F6-4F12-B1F6-CE57F55023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4508500"/>
          <a:ext cx="3960813" cy="198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889" name="CS ChemDraw Drawing" r:id="rId3" imgW="1188720" imgH="596880" progId="ChemDraw.Document.5.0">
                  <p:embed/>
                </p:oleObj>
              </mc:Choice>
              <mc:Fallback>
                <p:oleObj name="CS ChemDraw Drawing" r:id="rId3" imgW="1188720" imgH="596880" progId="ChemDraw.Document.5.0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508500"/>
                        <a:ext cx="3960813" cy="198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866" name="Rectangle 2">
            <a:extLst>
              <a:ext uri="{FF2B5EF4-FFF2-40B4-BE49-F238E27FC236}">
                <a16:creationId xmlns:a16="http://schemas.microsoft.com/office/drawing/2014/main" id="{8BB4B816-BAAC-45C9-BE5C-99B647ECFA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836613"/>
            <a:ext cx="8353425" cy="1296987"/>
          </a:xfrm>
        </p:spPr>
        <p:txBody>
          <a:bodyPr/>
          <a:lstStyle/>
          <a:p>
            <a:pPr marL="361950" indent="-361950" algn="just"/>
            <a:r>
              <a:rPr lang="en-US" altLang="zh-CN" sz="4000">
                <a:solidFill>
                  <a:schemeClr val="tx1"/>
                </a:solidFill>
              </a:rPr>
              <a:t>(1) </a:t>
            </a:r>
            <a:r>
              <a:rPr lang="zh-CN" altLang="en-US" sz="4000">
                <a:solidFill>
                  <a:schemeClr val="tx1"/>
                </a:solidFill>
              </a:rPr>
              <a:t>原子半径一般是指形成共价键或金属键时相邻原子的核间距的一半。</a:t>
            </a:r>
          </a:p>
        </p:txBody>
      </p:sp>
      <p:sp>
        <p:nvSpPr>
          <p:cNvPr id="676867" name="Rectangle 3">
            <a:extLst>
              <a:ext uri="{FF2B5EF4-FFF2-40B4-BE49-F238E27FC236}">
                <a16:creationId xmlns:a16="http://schemas.microsoft.com/office/drawing/2014/main" id="{9909830C-7C19-4BA3-B7C3-B704D469D9C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403350" y="3933825"/>
            <a:ext cx="2303463" cy="719138"/>
          </a:xfrm>
        </p:spPr>
        <p:txBody>
          <a:bodyPr/>
          <a:lstStyle/>
          <a:p>
            <a:pPr marL="179388" lvl="1" indent="0">
              <a:buFontTx/>
              <a:buNone/>
            </a:pPr>
            <a:r>
              <a:rPr lang="zh-CN" altLang="en-US" sz="3600">
                <a:solidFill>
                  <a:schemeClr val="tx1"/>
                </a:solidFill>
              </a:rPr>
              <a:t>共价半径</a:t>
            </a:r>
          </a:p>
        </p:txBody>
      </p:sp>
      <p:sp>
        <p:nvSpPr>
          <p:cNvPr id="676868" name="Rectangle 4">
            <a:extLst>
              <a:ext uri="{FF2B5EF4-FFF2-40B4-BE49-F238E27FC236}">
                <a16:creationId xmlns:a16="http://schemas.microsoft.com/office/drawing/2014/main" id="{D6597795-5DB3-47DE-8A75-65B793C0F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51117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400">
                <a:solidFill>
                  <a:schemeClr val="tx1"/>
                </a:solidFill>
              </a:rPr>
              <a:t>2. </a:t>
            </a:r>
            <a:r>
              <a:rPr lang="zh-CN" altLang="en-US" sz="4400">
                <a:solidFill>
                  <a:schemeClr val="tx1"/>
                </a:solidFill>
              </a:rPr>
              <a:t>原子半径</a:t>
            </a:r>
          </a:p>
        </p:txBody>
      </p:sp>
      <p:grpSp>
        <p:nvGrpSpPr>
          <p:cNvPr id="676870" name="Group 6">
            <a:extLst>
              <a:ext uri="{FF2B5EF4-FFF2-40B4-BE49-F238E27FC236}">
                <a16:creationId xmlns:a16="http://schemas.microsoft.com/office/drawing/2014/main" id="{B1E3B9A0-B1E7-4C01-A175-815FB3F40233}"/>
              </a:ext>
            </a:extLst>
          </p:cNvPr>
          <p:cNvGrpSpPr>
            <a:grpSpLocks/>
          </p:cNvGrpSpPr>
          <p:nvPr/>
        </p:nvGrpSpPr>
        <p:grpSpPr bwMode="auto">
          <a:xfrm>
            <a:off x="1116013" y="2276475"/>
            <a:ext cx="2665412" cy="1593850"/>
            <a:chOff x="2290" y="3022"/>
            <a:chExt cx="1679" cy="1004"/>
          </a:xfrm>
        </p:grpSpPr>
        <p:sp>
          <p:nvSpPr>
            <p:cNvPr id="676871" name="Oval 7">
              <a:extLst>
                <a:ext uri="{FF2B5EF4-FFF2-40B4-BE49-F238E27FC236}">
                  <a16:creationId xmlns:a16="http://schemas.microsoft.com/office/drawing/2014/main" id="{05DB0E73-05BA-4F26-9D83-C92F74779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3022"/>
              <a:ext cx="998" cy="998"/>
            </a:xfrm>
            <a:prstGeom prst="ellipse">
              <a:avLst/>
            </a:prstGeom>
            <a:gradFill rotWithShape="1">
              <a:gsLst>
                <a:gs pos="0">
                  <a:srgbClr val="66FFFF"/>
                </a:gs>
                <a:gs pos="100000">
                  <a:srgbClr val="0000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872" name="Oval 8">
              <a:extLst>
                <a:ext uri="{FF2B5EF4-FFF2-40B4-BE49-F238E27FC236}">
                  <a16:creationId xmlns:a16="http://schemas.microsoft.com/office/drawing/2014/main" id="{26586AC0-817B-49FA-B5F4-E523FFCD8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3028"/>
              <a:ext cx="998" cy="998"/>
            </a:xfrm>
            <a:prstGeom prst="ellipse">
              <a:avLst/>
            </a:prstGeom>
            <a:gradFill rotWithShape="1">
              <a:gsLst>
                <a:gs pos="0">
                  <a:srgbClr val="66FFFF"/>
                </a:gs>
                <a:gs pos="100000">
                  <a:srgbClr val="0000FF">
                    <a:alpha val="8700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873" name="Line 9">
              <a:extLst>
                <a:ext uri="{FF2B5EF4-FFF2-40B4-BE49-F238E27FC236}">
                  <a16:creationId xmlns:a16="http://schemas.microsoft.com/office/drawing/2014/main" id="{3E7ABCCB-73E3-41F9-80B8-29C5AF16F2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3521"/>
              <a:ext cx="726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874" name="Text Box 10">
              <a:extLst>
                <a:ext uri="{FF2B5EF4-FFF2-40B4-BE49-F238E27FC236}">
                  <a16:creationId xmlns:a16="http://schemas.microsoft.com/office/drawing/2014/main" id="{17F7224C-71D6-4C97-946B-FBF0C89D3F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3143"/>
              <a:ext cx="227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3600" i="1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676875" name="Text Box 11">
              <a:extLst>
                <a:ext uri="{FF2B5EF4-FFF2-40B4-BE49-F238E27FC236}">
                  <a16:creationId xmlns:a16="http://schemas.microsoft.com/office/drawing/2014/main" id="{1C219D16-A555-4EC0-A2D9-D0F44BE545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" y="3294"/>
              <a:ext cx="45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3600">
                  <a:solidFill>
                    <a:schemeClr val="tx1"/>
                  </a:solidFill>
                </a:rPr>
                <a:t>Cl</a:t>
              </a:r>
            </a:p>
          </p:txBody>
        </p:sp>
        <p:sp>
          <p:nvSpPr>
            <p:cNvPr id="676876" name="Text Box 12">
              <a:extLst>
                <a:ext uri="{FF2B5EF4-FFF2-40B4-BE49-F238E27FC236}">
                  <a16:creationId xmlns:a16="http://schemas.microsoft.com/office/drawing/2014/main" id="{F6945F65-CE2C-4E4B-B657-026187802F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5" y="3294"/>
              <a:ext cx="45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3600">
                  <a:solidFill>
                    <a:schemeClr val="tx1"/>
                  </a:solidFill>
                </a:rPr>
                <a:t>Cl</a:t>
              </a:r>
            </a:p>
          </p:txBody>
        </p:sp>
      </p:grpSp>
      <p:grpSp>
        <p:nvGrpSpPr>
          <p:cNvPr id="676877" name="Group 13">
            <a:extLst>
              <a:ext uri="{FF2B5EF4-FFF2-40B4-BE49-F238E27FC236}">
                <a16:creationId xmlns:a16="http://schemas.microsoft.com/office/drawing/2014/main" id="{8832BBEA-A453-483C-B71F-53AC286FAFD6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2276475"/>
            <a:ext cx="3384550" cy="1587500"/>
            <a:chOff x="204" y="1479"/>
            <a:chExt cx="2132" cy="1000"/>
          </a:xfrm>
        </p:grpSpPr>
        <p:sp>
          <p:nvSpPr>
            <p:cNvPr id="676878" name="Oval 14">
              <a:extLst>
                <a:ext uri="{FF2B5EF4-FFF2-40B4-BE49-F238E27FC236}">
                  <a16:creationId xmlns:a16="http://schemas.microsoft.com/office/drawing/2014/main" id="{CB635576-7CCE-4BEE-8900-CE2E6FEA4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" y="1479"/>
              <a:ext cx="997" cy="999"/>
            </a:xfrm>
            <a:prstGeom prst="ellipse">
              <a:avLst/>
            </a:prstGeom>
            <a:gradFill rotWithShape="1">
              <a:gsLst>
                <a:gs pos="0">
                  <a:srgbClr val="FFCCCC"/>
                </a:gs>
                <a:gs pos="100000">
                  <a:srgbClr val="D6009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879" name="Oval 15">
              <a:extLst>
                <a:ext uri="{FF2B5EF4-FFF2-40B4-BE49-F238E27FC236}">
                  <a16:creationId xmlns:a16="http://schemas.microsoft.com/office/drawing/2014/main" id="{C2C31882-DFE4-4BD6-9E18-5D5280C87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1480"/>
              <a:ext cx="997" cy="999"/>
            </a:xfrm>
            <a:prstGeom prst="ellipse">
              <a:avLst/>
            </a:prstGeom>
            <a:gradFill rotWithShape="1">
              <a:gsLst>
                <a:gs pos="0">
                  <a:srgbClr val="FFCCCC"/>
                </a:gs>
                <a:gs pos="100000">
                  <a:srgbClr val="D60093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880" name="Line 16">
              <a:extLst>
                <a:ext uri="{FF2B5EF4-FFF2-40B4-BE49-F238E27FC236}">
                  <a16:creationId xmlns:a16="http://schemas.microsoft.com/office/drawing/2014/main" id="{2A8E5BFD-6500-4CAB-BF53-3135653590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" y="1979"/>
              <a:ext cx="998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881" name="Text Box 17">
              <a:extLst>
                <a:ext uri="{FF2B5EF4-FFF2-40B4-BE49-F238E27FC236}">
                  <a16:creationId xmlns:a16="http://schemas.microsoft.com/office/drawing/2014/main" id="{2C75F746-275B-4E62-9ACE-9C172DE906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1606"/>
              <a:ext cx="40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3600" i="1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676882" name="Text Box 18">
              <a:extLst>
                <a:ext uri="{FF2B5EF4-FFF2-40B4-BE49-F238E27FC236}">
                  <a16:creationId xmlns:a16="http://schemas.microsoft.com/office/drawing/2014/main" id="{8CB5CDED-47F1-4C4C-9D9F-9854CFDA4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1752"/>
              <a:ext cx="54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3600">
                  <a:solidFill>
                    <a:schemeClr val="tx1"/>
                  </a:solidFill>
                </a:rPr>
                <a:t>Cu</a:t>
              </a:r>
            </a:p>
          </p:txBody>
        </p:sp>
        <p:sp>
          <p:nvSpPr>
            <p:cNvPr id="676883" name="Text Box 19">
              <a:extLst>
                <a:ext uri="{FF2B5EF4-FFF2-40B4-BE49-F238E27FC236}">
                  <a16:creationId xmlns:a16="http://schemas.microsoft.com/office/drawing/2014/main" id="{6799D5AE-F73C-4F69-BA48-BE65CFA8D1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2" y="1752"/>
              <a:ext cx="54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3600">
                  <a:solidFill>
                    <a:schemeClr val="tx1"/>
                  </a:solidFill>
                </a:rPr>
                <a:t>Cu</a:t>
              </a:r>
            </a:p>
          </p:txBody>
        </p:sp>
      </p:grpSp>
      <p:sp>
        <p:nvSpPr>
          <p:cNvPr id="676884" name="Rectangle 20">
            <a:extLst>
              <a:ext uri="{FF2B5EF4-FFF2-40B4-BE49-F238E27FC236}">
                <a16:creationId xmlns:a16="http://schemas.microsoft.com/office/drawing/2014/main" id="{CA4C877F-AA2C-4019-B5C3-B2A67A6C0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3933825"/>
            <a:ext cx="2012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</a:rPr>
              <a:t>金属半径</a:t>
            </a:r>
          </a:p>
        </p:txBody>
      </p:sp>
      <p:sp>
        <p:nvSpPr>
          <p:cNvPr id="676888" name="Rectangle 24">
            <a:extLst>
              <a:ext uri="{FF2B5EF4-FFF2-40B4-BE49-F238E27FC236}">
                <a16:creationId xmlns:a16="http://schemas.microsoft.com/office/drawing/2014/main" id="{CB5CE5DC-DCA7-452A-9780-F3183D334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9263" y="5013325"/>
            <a:ext cx="38417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0" lang="zh-CN" altLang="en-US" sz="3600">
                <a:solidFill>
                  <a:schemeClr val="accent2"/>
                </a:solidFill>
              </a:rPr>
              <a:t>范德华半径</a:t>
            </a:r>
          </a:p>
          <a:p>
            <a:pPr algn="ctr"/>
            <a:r>
              <a:rPr kumimoji="0" lang="zh-CN" altLang="en-US" sz="3600">
                <a:solidFill>
                  <a:schemeClr val="accent2"/>
                </a:solidFill>
              </a:rPr>
              <a:t>（稀有气体晶体）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76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86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4" name="Rectangle 4">
            <a:extLst>
              <a:ext uri="{FF2B5EF4-FFF2-40B4-BE49-F238E27FC236}">
                <a16:creationId xmlns:a16="http://schemas.microsoft.com/office/drawing/2014/main" id="{98D17E83-926B-4FB0-9528-2823DA347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765175"/>
            <a:ext cx="57880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0"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(2) </a:t>
            </a:r>
            <a:r>
              <a:rPr kumimoji="0"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影响原子半径的因素</a:t>
            </a:r>
            <a:r>
              <a:rPr kumimoji="0"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: </a:t>
            </a:r>
          </a:p>
        </p:txBody>
      </p:sp>
      <p:sp>
        <p:nvSpPr>
          <p:cNvPr id="609285" name="Rectangle 5">
            <a:extLst>
              <a:ext uri="{FF2B5EF4-FFF2-40B4-BE49-F238E27FC236}">
                <a16:creationId xmlns:a16="http://schemas.microsoft.com/office/drawing/2014/main" id="{DD70343B-B542-4EA5-8407-D74D3B82F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846263"/>
            <a:ext cx="64230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0"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① </a:t>
            </a:r>
            <a:r>
              <a:rPr kumimoji="0"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核电荷数 </a:t>
            </a:r>
            <a:r>
              <a:rPr kumimoji="0" lang="en-US" altLang="zh-CN" sz="4000" i="1">
                <a:solidFill>
                  <a:schemeClr val="tx1"/>
                </a:solidFill>
                <a:ea typeface="宋体" panose="02010600030101010101" pitchFamily="2" charset="-122"/>
              </a:rPr>
              <a:t>Z</a:t>
            </a:r>
            <a:r>
              <a:rPr kumimoji="0"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kumimoji="0"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增大，</a:t>
            </a:r>
            <a:r>
              <a:rPr kumimoji="0" lang="en-US" altLang="zh-CN" sz="4000" i="1">
                <a:solidFill>
                  <a:schemeClr val="tx1"/>
                </a:solidFill>
                <a:ea typeface="宋体" panose="02010600030101010101" pitchFamily="2" charset="-122"/>
              </a:rPr>
              <a:t>r</a:t>
            </a:r>
            <a:r>
              <a:rPr kumimoji="0"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kumimoji="0"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减小 </a:t>
            </a:r>
          </a:p>
        </p:txBody>
      </p:sp>
      <p:sp>
        <p:nvSpPr>
          <p:cNvPr id="609286" name="Rectangle 6">
            <a:extLst>
              <a:ext uri="{FF2B5EF4-FFF2-40B4-BE49-F238E27FC236}">
                <a16:creationId xmlns:a16="http://schemas.microsoft.com/office/drawing/2014/main" id="{82C5E0DC-4831-47B3-9F72-B1D16DC3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" y="2997200"/>
            <a:ext cx="75152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0"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② </a:t>
            </a:r>
            <a:r>
              <a:rPr kumimoji="0"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电子互斥作用增大， </a:t>
            </a:r>
            <a:r>
              <a:rPr kumimoji="0" lang="en-US" altLang="zh-CN" sz="4000" i="1">
                <a:solidFill>
                  <a:schemeClr val="tx1"/>
                </a:solidFill>
                <a:ea typeface="宋体" panose="02010600030101010101" pitchFamily="2" charset="-122"/>
              </a:rPr>
              <a:t>r</a:t>
            </a:r>
            <a:r>
              <a:rPr kumimoji="0"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kumimoji="0"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增大； </a:t>
            </a:r>
          </a:p>
        </p:txBody>
      </p:sp>
      <p:sp>
        <p:nvSpPr>
          <p:cNvPr id="609287" name="Rectangle 7">
            <a:extLst>
              <a:ext uri="{FF2B5EF4-FFF2-40B4-BE49-F238E27FC236}">
                <a16:creationId xmlns:a16="http://schemas.microsoft.com/office/drawing/2014/main" id="{DF14F180-22DF-40AD-93F4-EE74A4002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625" y="4005263"/>
            <a:ext cx="67691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0"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③ </a:t>
            </a:r>
            <a:r>
              <a:rPr kumimoji="0"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主量子数 </a:t>
            </a:r>
            <a:r>
              <a:rPr kumimoji="0" lang="en-US" altLang="zh-CN" sz="4000" i="1">
                <a:solidFill>
                  <a:schemeClr val="tx1"/>
                </a:solidFill>
                <a:ea typeface="宋体" panose="02010600030101010101" pitchFamily="2" charset="-122"/>
              </a:rPr>
              <a:t>n</a:t>
            </a:r>
            <a:r>
              <a:rPr kumimoji="0"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kumimoji="0"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增大 </a:t>
            </a:r>
            <a:r>
              <a:rPr kumimoji="0"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, </a:t>
            </a:r>
            <a:r>
              <a:rPr kumimoji="0" lang="en-US" altLang="zh-CN" sz="4000" i="1">
                <a:solidFill>
                  <a:schemeClr val="tx1"/>
                </a:solidFill>
                <a:ea typeface="宋体" panose="02010600030101010101" pitchFamily="2" charset="-122"/>
              </a:rPr>
              <a:t>r</a:t>
            </a:r>
            <a:r>
              <a:rPr kumimoji="0"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kumimoji="0"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增大。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9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9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09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09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284" grpId="0"/>
      <p:bldP spid="609285" grpId="0"/>
      <p:bldP spid="609286" grpId="0"/>
      <p:bldP spid="60928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6" name="Picture 1030" descr="7">
            <a:extLst>
              <a:ext uri="{FF2B5EF4-FFF2-40B4-BE49-F238E27FC236}">
                <a16:creationId xmlns:a16="http://schemas.microsoft.com/office/drawing/2014/main" id="{880EDD95-4D38-4089-9637-76B49F57D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1125538"/>
            <a:ext cx="9036050" cy="540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48" name="Rectangle 1032">
            <a:extLst>
              <a:ext uri="{FF2B5EF4-FFF2-40B4-BE49-F238E27FC236}">
                <a16:creationId xmlns:a16="http://schemas.microsoft.com/office/drawing/2014/main" id="{47455D45-A10D-4112-B17A-847FE8572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88913"/>
            <a:ext cx="64087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(3)</a:t>
            </a:r>
            <a:r>
              <a:rPr lang="zh-CN" altLang="en-US" sz="4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原子半径的变化规律</a:t>
            </a:r>
          </a:p>
        </p:txBody>
      </p:sp>
      <p:sp>
        <p:nvSpPr>
          <p:cNvPr id="61449" name="Text Box 9">
            <a:extLst>
              <a:ext uri="{FF2B5EF4-FFF2-40B4-BE49-F238E27FC236}">
                <a16:creationId xmlns:a16="http://schemas.microsoft.com/office/drawing/2014/main" id="{12F3E444-6719-481C-892A-FEEF9F509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5013325"/>
            <a:ext cx="504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</a:rPr>
              <a:t>六</a:t>
            </a:r>
          </a:p>
        </p:txBody>
      </p:sp>
      <p:sp>
        <p:nvSpPr>
          <p:cNvPr id="61450" name="Text Box 10">
            <a:extLst>
              <a:ext uri="{FF2B5EF4-FFF2-40B4-BE49-F238E27FC236}">
                <a16:creationId xmlns:a16="http://schemas.microsoft.com/office/drawing/2014/main" id="{E8FDC51B-3DBE-4353-95F4-1F317CAE6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5013325"/>
            <a:ext cx="504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>
                <a:solidFill>
                  <a:schemeClr val="tx1"/>
                </a:solidFill>
              </a:rPr>
              <a:t>二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451" name="Text Box 11">
            <a:extLst>
              <a:ext uri="{FF2B5EF4-FFF2-40B4-BE49-F238E27FC236}">
                <a16:creationId xmlns:a16="http://schemas.microsoft.com/office/drawing/2014/main" id="{83ED2CCA-1319-4C38-B805-5FD10D5F4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4997450"/>
            <a:ext cx="504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>
                <a:solidFill>
                  <a:schemeClr val="tx1"/>
                </a:solidFill>
              </a:rPr>
              <a:t>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452" name="Text Box 12">
            <a:extLst>
              <a:ext uri="{FF2B5EF4-FFF2-40B4-BE49-F238E27FC236}">
                <a16:creationId xmlns:a16="http://schemas.microsoft.com/office/drawing/2014/main" id="{C5DA4982-1A21-476C-B1FB-C2CDABA3C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5013325"/>
            <a:ext cx="504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>
                <a:solidFill>
                  <a:schemeClr val="tx1"/>
                </a:solidFill>
              </a:rPr>
              <a:t>四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453" name="Text Box 13">
            <a:extLst>
              <a:ext uri="{FF2B5EF4-FFF2-40B4-BE49-F238E27FC236}">
                <a16:creationId xmlns:a16="http://schemas.microsoft.com/office/drawing/2014/main" id="{ACDB8BE5-4B1E-4C67-9588-DF2E6BAC8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5013325"/>
            <a:ext cx="504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>
                <a:solidFill>
                  <a:schemeClr val="tx1"/>
                </a:solidFill>
              </a:rPr>
              <a:t>五</a:t>
            </a: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61460" name="Group 20">
            <a:extLst>
              <a:ext uri="{FF2B5EF4-FFF2-40B4-BE49-F238E27FC236}">
                <a16:creationId xmlns:a16="http://schemas.microsoft.com/office/drawing/2014/main" id="{E02EAAAF-D68F-4952-9AAF-DE81C23947CC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1125538"/>
            <a:ext cx="9036050" cy="5403850"/>
            <a:chOff x="68" y="709"/>
            <a:chExt cx="5692" cy="3404"/>
          </a:xfrm>
        </p:grpSpPr>
        <p:pic>
          <p:nvPicPr>
            <p:cNvPr id="61454" name="Picture 14" descr="7">
              <a:extLst>
                <a:ext uri="{FF2B5EF4-FFF2-40B4-BE49-F238E27FC236}">
                  <a16:creationId xmlns:a16="http://schemas.microsoft.com/office/drawing/2014/main" id="{58505B59-BC68-41C4-B362-113D47B964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" y="709"/>
              <a:ext cx="5692" cy="3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455" name="Text Box 15">
              <a:extLst>
                <a:ext uri="{FF2B5EF4-FFF2-40B4-BE49-F238E27FC236}">
                  <a16:creationId xmlns:a16="http://schemas.microsoft.com/office/drawing/2014/main" id="{742D3CD8-8D55-409A-8E8D-7F50E3740F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6" y="3158"/>
              <a:ext cx="3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solidFill>
                    <a:schemeClr val="tx1"/>
                  </a:solidFill>
                </a:rPr>
                <a:t>六</a:t>
              </a:r>
            </a:p>
          </p:txBody>
        </p:sp>
        <p:sp>
          <p:nvSpPr>
            <p:cNvPr id="61456" name="Text Box 16">
              <a:extLst>
                <a:ext uri="{FF2B5EF4-FFF2-40B4-BE49-F238E27FC236}">
                  <a16:creationId xmlns:a16="http://schemas.microsoft.com/office/drawing/2014/main" id="{926BDA8E-E7EA-42A4-BCD1-5BC2B33C06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" y="3158"/>
              <a:ext cx="3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>
                  <a:solidFill>
                    <a:schemeClr val="tx1"/>
                  </a:solidFill>
                </a:rPr>
                <a:t>二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457" name="Text Box 17">
              <a:extLst>
                <a:ext uri="{FF2B5EF4-FFF2-40B4-BE49-F238E27FC236}">
                  <a16:creationId xmlns:a16="http://schemas.microsoft.com/office/drawing/2014/main" id="{1D368F9D-9671-4326-A3E2-C8001607D9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3" y="3148"/>
              <a:ext cx="3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>
                  <a:solidFill>
                    <a:schemeClr val="tx1"/>
                  </a:solidFill>
                </a:rPr>
                <a:t>三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458" name="Text Box 18">
              <a:extLst>
                <a:ext uri="{FF2B5EF4-FFF2-40B4-BE49-F238E27FC236}">
                  <a16:creationId xmlns:a16="http://schemas.microsoft.com/office/drawing/2014/main" id="{DEC61D80-E4FA-4226-9888-6AF0407E95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8" y="3158"/>
              <a:ext cx="3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>
                  <a:solidFill>
                    <a:schemeClr val="tx1"/>
                  </a:solidFill>
                </a:rPr>
                <a:t>四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459" name="Text Box 19">
              <a:extLst>
                <a:ext uri="{FF2B5EF4-FFF2-40B4-BE49-F238E27FC236}">
                  <a16:creationId xmlns:a16="http://schemas.microsoft.com/office/drawing/2014/main" id="{3E9D5A2A-728C-4C24-BF45-1EAB43620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7" y="3158"/>
              <a:ext cx="3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zh-CN" altLang="en-US">
                  <a:solidFill>
                    <a:schemeClr val="tx1"/>
                  </a:solidFill>
                </a:rPr>
                <a:t>五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1461" name="Text Box 21">
            <a:extLst>
              <a:ext uri="{FF2B5EF4-FFF2-40B4-BE49-F238E27FC236}">
                <a16:creationId xmlns:a16="http://schemas.microsoft.com/office/drawing/2014/main" id="{F8865779-E0D1-4604-9CBC-D77C72889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97450"/>
            <a:ext cx="1042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</a:rPr>
              <a:t>周期：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71" name="Picture 1031">
            <a:extLst>
              <a:ext uri="{FF2B5EF4-FFF2-40B4-BE49-F238E27FC236}">
                <a16:creationId xmlns:a16="http://schemas.microsoft.com/office/drawing/2014/main" id="{D6CA77D4-AD36-4BBF-A130-0D95A0AA4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462463"/>
            <a:ext cx="540067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7" name="Rectangle 3">
            <a:extLst>
              <a:ext uri="{FF2B5EF4-FFF2-40B4-BE49-F238E27FC236}">
                <a16:creationId xmlns:a16="http://schemas.microsoft.com/office/drawing/2014/main" id="{FC4FB4AA-D734-4395-A99A-3F590886A1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2413" y="1555750"/>
            <a:ext cx="6911975" cy="316865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altLang="en-US" sz="4000">
                <a:solidFill>
                  <a:schemeClr val="tx1"/>
                </a:solidFill>
              </a:rPr>
              <a:t>①</a:t>
            </a:r>
            <a:r>
              <a:rPr lang="zh-CN" altLang="en-US" sz="4000">
                <a:solidFill>
                  <a:schemeClr val="tx1"/>
                </a:solidFill>
              </a:rPr>
              <a:t>同一周期内，原子半径从左至右减小</a:t>
            </a:r>
            <a:r>
              <a:rPr lang="en-US" altLang="zh-CN" sz="4000">
                <a:solidFill>
                  <a:schemeClr val="tx1"/>
                </a:solidFill>
              </a:rPr>
              <a:t>(</a:t>
            </a:r>
            <a:r>
              <a:rPr lang="en-US" altLang="zh-CN" sz="4000" i="1">
                <a:solidFill>
                  <a:schemeClr val="tx1"/>
                </a:solidFill>
              </a:rPr>
              <a:t>Z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</a:t>
            </a:r>
            <a:r>
              <a:rPr lang="zh-CN" altLang="en-US" sz="4000">
                <a:solidFill>
                  <a:schemeClr val="tx1"/>
                </a:solidFill>
              </a:rPr>
              <a:t>占优势</a:t>
            </a:r>
            <a:r>
              <a:rPr lang="en-US" altLang="zh-CN" sz="4000">
                <a:solidFill>
                  <a:schemeClr val="tx1"/>
                </a:solidFill>
              </a:rPr>
              <a:t>)</a:t>
            </a:r>
            <a:r>
              <a:rPr lang="zh-CN" altLang="en-US" sz="4000">
                <a:solidFill>
                  <a:schemeClr val="tx1"/>
                </a:solidFill>
              </a:rPr>
              <a:t>；</a:t>
            </a:r>
          </a:p>
          <a:p>
            <a:pPr algn="just">
              <a:buFontTx/>
              <a:buNone/>
            </a:pPr>
            <a:r>
              <a:rPr lang="en-US" altLang="en-US" sz="4000">
                <a:solidFill>
                  <a:schemeClr val="tx1"/>
                </a:solidFill>
              </a:rPr>
              <a:t>②</a:t>
            </a:r>
            <a:r>
              <a:rPr lang="zh-CN" altLang="en-US" sz="4000">
                <a:solidFill>
                  <a:schemeClr val="tx1"/>
                </a:solidFill>
              </a:rPr>
              <a:t>同一主族内，原子半径从上至下增加</a:t>
            </a:r>
            <a:r>
              <a:rPr lang="en-US" altLang="zh-CN" sz="4000">
                <a:solidFill>
                  <a:schemeClr val="tx1"/>
                </a:solidFill>
              </a:rPr>
              <a:t>(</a:t>
            </a:r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</a:t>
            </a:r>
            <a:r>
              <a:rPr lang="zh-CN" altLang="en-US" sz="4000">
                <a:solidFill>
                  <a:schemeClr val="tx1"/>
                </a:solidFill>
              </a:rPr>
              <a:t>占优势</a:t>
            </a:r>
            <a:r>
              <a:rPr lang="en-US" altLang="zh-CN" sz="4000">
                <a:solidFill>
                  <a:schemeClr val="tx1"/>
                </a:solidFill>
              </a:rPr>
              <a:t>) </a:t>
            </a:r>
            <a:r>
              <a:rPr lang="zh-CN" altLang="en-US" sz="400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62469" name="Text Box 1029">
            <a:extLst>
              <a:ext uri="{FF2B5EF4-FFF2-40B4-BE49-F238E27FC236}">
                <a16:creationId xmlns:a16="http://schemas.microsoft.com/office/drawing/2014/main" id="{FCFEF3CF-A633-43D7-BC37-BF0795379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15888"/>
            <a:ext cx="84963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413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4400">
                <a:ea typeface="楷体_GB2312" pitchFamily="49" charset="-122"/>
              </a:rPr>
              <a:t> </a:t>
            </a:r>
            <a:r>
              <a:rPr lang="zh-CN" altLang="en-US" sz="4400">
                <a:ea typeface="楷体_GB2312" pitchFamily="49" charset="-122"/>
              </a:rPr>
              <a:t>主族元素原子半径的递变规律十分明显。</a:t>
            </a:r>
          </a:p>
        </p:txBody>
      </p:sp>
      <p:pic>
        <p:nvPicPr>
          <p:cNvPr id="62470" name="Picture 1030">
            <a:extLst>
              <a:ext uri="{FF2B5EF4-FFF2-40B4-BE49-F238E27FC236}">
                <a16:creationId xmlns:a16="http://schemas.microsoft.com/office/drawing/2014/main" id="{33FA8451-9483-4738-A0DA-7FA57A476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835025"/>
            <a:ext cx="1463675" cy="482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472" name="Text Box 1032">
            <a:extLst>
              <a:ext uri="{FF2B5EF4-FFF2-40B4-BE49-F238E27FC236}">
                <a16:creationId xmlns:a16="http://schemas.microsoft.com/office/drawing/2014/main" id="{3E8C47D6-9950-429A-AC6D-65E85255E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5443538"/>
            <a:ext cx="27368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rgbClr val="0000CC"/>
                </a:solidFill>
              </a:rPr>
              <a:t>Na</a:t>
            </a:r>
            <a:r>
              <a:rPr lang="en-US" altLang="zh-CN" sz="3200">
                <a:solidFill>
                  <a:srgbClr val="0000CC"/>
                </a:solidFill>
                <a:sym typeface="Symbol" panose="05050102010706020507" pitchFamily="18" charset="2"/>
              </a:rPr>
              <a:t>S, </a:t>
            </a:r>
          </a:p>
          <a:p>
            <a:r>
              <a:rPr lang="en-US" altLang="zh-CN" sz="3200">
                <a:solidFill>
                  <a:srgbClr val="0000CC"/>
                </a:solidFill>
                <a:sym typeface="Symbol" panose="05050102010706020507" pitchFamily="18" charset="2"/>
              </a:rPr>
              <a:t></a:t>
            </a:r>
            <a:r>
              <a:rPr lang="en-US" altLang="zh-CN" sz="3200" i="1">
                <a:solidFill>
                  <a:srgbClr val="0000CC"/>
                </a:solidFill>
                <a:sym typeface="Symbol" panose="05050102010706020507" pitchFamily="18" charset="2"/>
              </a:rPr>
              <a:t>r</a:t>
            </a:r>
            <a:r>
              <a:rPr lang="en-US" altLang="zh-CN" sz="3200">
                <a:solidFill>
                  <a:srgbClr val="0000CC"/>
                </a:solidFill>
                <a:sym typeface="Symbol" panose="05050102010706020507" pitchFamily="18" charset="2"/>
              </a:rPr>
              <a:t> =  80 pm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6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 autoUpdateAnimBg="0"/>
      <p:bldP spid="6247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>
            <a:extLst>
              <a:ext uri="{FF2B5EF4-FFF2-40B4-BE49-F238E27FC236}">
                <a16:creationId xmlns:a16="http://schemas.microsoft.com/office/drawing/2014/main" id="{9675AB8F-48D7-48E2-8A3A-E1F4BFC6DC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412875"/>
            <a:ext cx="8713787" cy="136842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r>
              <a:rPr lang="zh-CN" altLang="en-US" sz="4000">
                <a:solidFill>
                  <a:schemeClr val="tx1"/>
                </a:solidFill>
              </a:rPr>
              <a:t>同周期从左至右，副族的过渡元素原子半径减小幅度不大。</a:t>
            </a:r>
          </a:p>
        </p:txBody>
      </p:sp>
      <p:sp>
        <p:nvSpPr>
          <p:cNvPr id="680963" name="Text Box 3">
            <a:extLst>
              <a:ext uri="{FF2B5EF4-FFF2-40B4-BE49-F238E27FC236}">
                <a16:creationId xmlns:a16="http://schemas.microsoft.com/office/drawing/2014/main" id="{62E7897E-B7DB-4255-B5AF-8BA6844A0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84963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413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en-US" altLang="zh-CN" sz="4000">
                <a:ea typeface="楷体_GB2312" pitchFamily="49" charset="-122"/>
              </a:rPr>
              <a:t> </a:t>
            </a:r>
            <a:r>
              <a:rPr lang="zh-CN" altLang="en-US" sz="4000">
                <a:ea typeface="楷体_GB2312" pitchFamily="49" charset="-122"/>
              </a:rPr>
              <a:t>副族元素原子半径的递变规律不太明显。</a:t>
            </a:r>
          </a:p>
        </p:txBody>
      </p:sp>
      <p:sp>
        <p:nvSpPr>
          <p:cNvPr id="680966" name="Text Box 6">
            <a:extLst>
              <a:ext uri="{FF2B5EF4-FFF2-40B4-BE49-F238E27FC236}">
                <a16:creationId xmlns:a16="http://schemas.microsoft.com/office/drawing/2014/main" id="{B542C251-23AB-434E-895C-2B19AD1B0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292600"/>
            <a:ext cx="49672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0000CC"/>
                </a:solidFill>
              </a:rPr>
              <a:t>Sc</a:t>
            </a:r>
            <a:r>
              <a:rPr lang="en-US" altLang="zh-CN" sz="3600">
                <a:solidFill>
                  <a:srgbClr val="0000CC"/>
                </a:solidFill>
                <a:sym typeface="Symbol" panose="05050102010706020507" pitchFamily="18" charset="2"/>
              </a:rPr>
              <a:t>Ni, </a:t>
            </a:r>
            <a:r>
              <a:rPr lang="en-US" altLang="zh-CN" sz="3600" i="1">
                <a:solidFill>
                  <a:srgbClr val="0000CC"/>
                </a:solidFill>
                <a:sym typeface="Symbol" panose="05050102010706020507" pitchFamily="18" charset="2"/>
              </a:rPr>
              <a:t>r</a:t>
            </a:r>
            <a:r>
              <a:rPr lang="en-US" altLang="zh-CN" sz="3600">
                <a:solidFill>
                  <a:srgbClr val="0000CC"/>
                </a:solidFill>
                <a:sym typeface="Symbol" panose="05050102010706020507" pitchFamily="18" charset="2"/>
              </a:rPr>
              <a:t> =  38 pm.</a:t>
            </a:r>
          </a:p>
        </p:txBody>
      </p:sp>
      <p:graphicFrame>
        <p:nvGraphicFramePr>
          <p:cNvPr id="681023" name="Group 63">
            <a:extLst>
              <a:ext uri="{FF2B5EF4-FFF2-40B4-BE49-F238E27FC236}">
                <a16:creationId xmlns:a16="http://schemas.microsoft.com/office/drawing/2014/main" id="{13EDFB03-5D43-401B-9D00-738173B51DB0}"/>
              </a:ext>
            </a:extLst>
          </p:cNvPr>
          <p:cNvGraphicFramePr>
            <a:graphicFrameLocks noGrp="1"/>
          </p:cNvGraphicFramePr>
          <p:nvPr/>
        </p:nvGraphicFramePr>
        <p:xfrm>
          <a:off x="179388" y="2781300"/>
          <a:ext cx="8785225" cy="1239838"/>
        </p:xfrm>
        <a:graphic>
          <a:graphicData uri="http://schemas.openxmlformats.org/drawingml/2006/table">
            <a:tbl>
              <a:tblPr/>
              <a:tblGrid>
                <a:gridCol w="936625">
                  <a:extLst>
                    <a:ext uri="{9D8B030D-6E8A-4147-A177-3AD203B41FA5}">
                      <a16:colId xmlns:a16="http://schemas.microsoft.com/office/drawing/2014/main" val="1042818225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442324353"/>
                    </a:ext>
                  </a:extLst>
                </a:gridCol>
                <a:gridCol w="792162">
                  <a:extLst>
                    <a:ext uri="{9D8B030D-6E8A-4147-A177-3AD203B41FA5}">
                      <a16:colId xmlns:a16="http://schemas.microsoft.com/office/drawing/2014/main" val="346694869"/>
                    </a:ext>
                  </a:extLst>
                </a:gridCol>
                <a:gridCol w="744538">
                  <a:extLst>
                    <a:ext uri="{9D8B030D-6E8A-4147-A177-3AD203B41FA5}">
                      <a16:colId xmlns:a16="http://schemas.microsoft.com/office/drawing/2014/main" val="3617537063"/>
                    </a:ext>
                  </a:extLst>
                </a:gridCol>
                <a:gridCol w="798512">
                  <a:extLst>
                    <a:ext uri="{9D8B030D-6E8A-4147-A177-3AD203B41FA5}">
                      <a16:colId xmlns:a16="http://schemas.microsoft.com/office/drawing/2014/main" val="318300712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069267557"/>
                    </a:ext>
                  </a:extLst>
                </a:gridCol>
                <a:gridCol w="798513">
                  <a:extLst>
                    <a:ext uri="{9D8B030D-6E8A-4147-A177-3AD203B41FA5}">
                      <a16:colId xmlns:a16="http://schemas.microsoft.com/office/drawing/2014/main" val="3927462708"/>
                    </a:ext>
                  </a:extLst>
                </a:gridCol>
                <a:gridCol w="798512">
                  <a:extLst>
                    <a:ext uri="{9D8B030D-6E8A-4147-A177-3AD203B41FA5}">
                      <a16:colId xmlns:a16="http://schemas.microsoft.com/office/drawing/2014/main" val="183475420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212124299"/>
                    </a:ext>
                  </a:extLst>
                </a:gridCol>
                <a:gridCol w="796925">
                  <a:extLst>
                    <a:ext uri="{9D8B030D-6E8A-4147-A177-3AD203B41FA5}">
                      <a16:colId xmlns:a16="http://schemas.microsoft.com/office/drawing/2014/main" val="565956259"/>
                    </a:ext>
                  </a:extLst>
                </a:gridCol>
                <a:gridCol w="798513">
                  <a:extLst>
                    <a:ext uri="{9D8B030D-6E8A-4147-A177-3AD203B41FA5}">
                      <a16:colId xmlns:a16="http://schemas.microsoft.com/office/drawing/2014/main" val="1879907743"/>
                    </a:ext>
                  </a:extLst>
                </a:gridCol>
              </a:tblGrid>
              <a:tr h="5476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元素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Ti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Mn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Fe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Co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Cu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Zn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281910"/>
                  </a:ext>
                </a:extLst>
              </a:tr>
              <a:tr h="692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r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/pm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424701"/>
                  </a:ext>
                </a:extLst>
              </a:tr>
            </a:tbl>
          </a:graphicData>
        </a:graphic>
      </p:graphicFrame>
      <p:sp>
        <p:nvSpPr>
          <p:cNvPr id="681024" name="Text Box 64">
            <a:extLst>
              <a:ext uri="{FF2B5EF4-FFF2-40B4-BE49-F238E27FC236}">
                <a16:creationId xmlns:a16="http://schemas.microsoft.com/office/drawing/2014/main" id="{3F2814E7-8926-4BCD-89CB-94E3014BB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4292600"/>
            <a:ext cx="4102100" cy="1398588"/>
          </a:xfrm>
          <a:prstGeom prst="rect">
            <a:avLst/>
          </a:prstGeom>
          <a:solidFill>
            <a:srgbClr val="FFFFCC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</a:rPr>
              <a:t>Cu, Zn</a:t>
            </a:r>
            <a:r>
              <a:rPr lang="zh-CN" altLang="en-US">
                <a:solidFill>
                  <a:schemeClr val="tx1"/>
                </a:solidFill>
              </a:rPr>
              <a:t>为</a:t>
            </a:r>
            <a:r>
              <a:rPr lang="en-US" altLang="zh-CN">
                <a:solidFill>
                  <a:schemeClr val="tx1"/>
                </a:solidFill>
              </a:rPr>
              <a:t>d</a:t>
            </a:r>
            <a:r>
              <a:rPr lang="en-US" altLang="zh-CN" baseline="30000">
                <a:solidFill>
                  <a:schemeClr val="tx1"/>
                </a:solidFill>
              </a:rPr>
              <a:t>10</a:t>
            </a:r>
            <a:r>
              <a:rPr lang="zh-CN" altLang="en-US">
                <a:solidFill>
                  <a:schemeClr val="tx1"/>
                </a:solidFill>
              </a:rPr>
              <a:t>结构，电子斥力占主导，所以</a:t>
            </a:r>
            <a:r>
              <a:rPr lang="en-US" altLang="zh-CN" i="1">
                <a:solidFill>
                  <a:schemeClr val="tx1"/>
                </a:solidFill>
              </a:rPr>
              <a:t>r</a:t>
            </a:r>
            <a:r>
              <a:rPr lang="zh-CN" altLang="en-US">
                <a:solidFill>
                  <a:schemeClr val="tx1"/>
                </a:solidFill>
              </a:rPr>
              <a:t>反而有所增大。</a:t>
            </a:r>
          </a:p>
        </p:txBody>
      </p:sp>
      <p:sp>
        <p:nvSpPr>
          <p:cNvPr id="681025" name="Rectangle 65">
            <a:extLst>
              <a:ext uri="{FF2B5EF4-FFF2-40B4-BE49-F238E27FC236}">
                <a16:creationId xmlns:a16="http://schemas.microsoft.com/office/drawing/2014/main" id="{F51FA8E2-FCB8-4D46-9A8C-3716C6232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2781300"/>
            <a:ext cx="1584325" cy="122396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8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8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8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8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966" grpId="0"/>
      <p:bldP spid="6810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>
            <a:extLst>
              <a:ext uri="{FF2B5EF4-FFF2-40B4-BE49-F238E27FC236}">
                <a16:creationId xmlns:a16="http://schemas.microsoft.com/office/drawing/2014/main" id="{BC6C46BE-C23F-43CD-9837-EBAA50564C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8497888" cy="5329238"/>
          </a:xfrm>
        </p:spPr>
        <p:txBody>
          <a:bodyPr/>
          <a:lstStyle/>
          <a:p>
            <a:pPr marL="0" indent="0" algn="just">
              <a:lnSpc>
                <a:spcPct val="110000"/>
              </a:lnSpc>
              <a:spcAft>
                <a:spcPct val="20000"/>
              </a:spcAft>
              <a:buFontTx/>
              <a:buNone/>
            </a:pPr>
            <a:r>
              <a:rPr lang="zh-CN" altLang="en-US" sz="4000">
                <a:solidFill>
                  <a:schemeClr val="tx1"/>
                </a:solidFill>
              </a:rPr>
              <a:t>元素的一个基态的气态原子失去一个电子，生成</a:t>
            </a:r>
            <a:r>
              <a:rPr lang="en-US" altLang="zh-CN" sz="4000">
                <a:solidFill>
                  <a:schemeClr val="tx1"/>
                </a:solidFill>
              </a:rPr>
              <a:t>+1</a:t>
            </a:r>
            <a:r>
              <a:rPr lang="zh-CN" altLang="en-US" sz="4000">
                <a:solidFill>
                  <a:schemeClr val="tx1"/>
                </a:solidFill>
              </a:rPr>
              <a:t>价气态阳离子所需要的能量，称为该元素的第一电离能，常用符号</a:t>
            </a:r>
            <a:r>
              <a:rPr lang="en-US" altLang="zh-CN" sz="4000" i="1">
                <a:solidFill>
                  <a:schemeClr val="tx1"/>
                </a:solidFill>
              </a:rPr>
              <a:t>I</a:t>
            </a:r>
            <a:r>
              <a:rPr lang="en-US" altLang="zh-CN" sz="4000" baseline="-30000">
                <a:solidFill>
                  <a:schemeClr val="tx1"/>
                </a:solidFill>
              </a:rPr>
              <a:t>1</a:t>
            </a:r>
            <a:r>
              <a:rPr lang="zh-CN" altLang="en-US" sz="4000">
                <a:solidFill>
                  <a:schemeClr val="tx1"/>
                </a:solidFill>
              </a:rPr>
              <a:t>表示：</a:t>
            </a:r>
          </a:p>
          <a:p>
            <a:pPr marL="0" indent="0" algn="just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chemeClr val="tx1"/>
                </a:solidFill>
              </a:rPr>
              <a:t> </a:t>
            </a:r>
            <a:r>
              <a:rPr lang="en-US" altLang="zh-CN" sz="4400">
                <a:solidFill>
                  <a:schemeClr val="tx1"/>
                </a:solidFill>
              </a:rPr>
              <a:t>M(g)→M</a:t>
            </a:r>
            <a:r>
              <a:rPr lang="en-US" altLang="zh-CN" sz="4400" baseline="30000">
                <a:solidFill>
                  <a:schemeClr val="tx1"/>
                </a:solidFill>
              </a:rPr>
              <a:t>+</a:t>
            </a:r>
            <a:r>
              <a:rPr lang="en-US" altLang="zh-CN" sz="4400">
                <a:solidFill>
                  <a:schemeClr val="tx1"/>
                </a:solidFill>
              </a:rPr>
              <a:t>(g) + e</a:t>
            </a:r>
            <a:r>
              <a:rPr lang="en-US" altLang="zh-CN" sz="44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400">
                <a:solidFill>
                  <a:schemeClr val="tx1"/>
                </a:solidFill>
              </a:rPr>
              <a:t>       </a:t>
            </a:r>
            <a:r>
              <a:rPr lang="en-US" altLang="zh-CN" sz="4400">
                <a:solidFill>
                  <a:schemeClr val="tx1"/>
                </a:solidFill>
                <a:sym typeface="Symbol" panose="05050102010706020507" pitchFamily="18" charset="2"/>
              </a:rPr>
              <a:t></a:t>
            </a:r>
            <a:r>
              <a:rPr lang="en-US" altLang="zh-CN" sz="4400" i="1">
                <a:solidFill>
                  <a:schemeClr val="tx1"/>
                </a:solidFill>
                <a:sym typeface="Symbol" panose="05050102010706020507" pitchFamily="18" charset="2"/>
              </a:rPr>
              <a:t>H</a:t>
            </a:r>
            <a:r>
              <a:rPr lang="en-US" altLang="zh-CN" sz="4400">
                <a:solidFill>
                  <a:schemeClr val="tx1"/>
                </a:solidFill>
                <a:sym typeface="Symbol" panose="05050102010706020507" pitchFamily="18" charset="2"/>
              </a:rPr>
              <a:t> = </a:t>
            </a:r>
            <a:r>
              <a:rPr lang="en-US" altLang="zh-CN" sz="4400" i="1">
                <a:solidFill>
                  <a:srgbClr val="0000FF"/>
                </a:solidFill>
                <a:sym typeface="Symbol" panose="05050102010706020507" pitchFamily="18" charset="2"/>
              </a:rPr>
              <a:t>I</a:t>
            </a:r>
            <a:r>
              <a:rPr lang="en-US" altLang="zh-CN" sz="4400" baseline="-25000">
                <a:solidFill>
                  <a:srgbClr val="0000FF"/>
                </a:solidFill>
                <a:sym typeface="Symbol" panose="05050102010706020507" pitchFamily="18" charset="2"/>
              </a:rPr>
              <a:t>1</a:t>
            </a:r>
          </a:p>
          <a:p>
            <a:pPr marL="0" indent="0" algn="just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4400" baseline="-25000">
                <a:solidFill>
                  <a:srgbClr val="0000FF"/>
                </a:solidFill>
                <a:sym typeface="Symbol" panose="05050102010706020507" pitchFamily="18" charset="2"/>
              </a:rPr>
              <a:t>                                                        </a:t>
            </a:r>
            <a:r>
              <a:rPr lang="en-US" altLang="zh-CN" sz="4400">
                <a:solidFill>
                  <a:srgbClr val="0000FF"/>
                </a:solidFill>
                <a:sym typeface="Symbol" panose="05050102010706020507" pitchFamily="18" charset="2"/>
              </a:rPr>
              <a:t>  (kJ</a:t>
            </a:r>
            <a:r>
              <a:rPr lang="en-US" altLang="zh-CN" sz="4400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•</a:t>
            </a:r>
            <a:r>
              <a:rPr lang="en-US" altLang="zh-CN" sz="4400">
                <a:solidFill>
                  <a:srgbClr val="0000FF"/>
                </a:solidFill>
                <a:sym typeface="Symbol" panose="05050102010706020507" pitchFamily="18" charset="2"/>
              </a:rPr>
              <a:t>mol</a:t>
            </a:r>
            <a:r>
              <a:rPr lang="en-US" altLang="zh-CN" sz="4400" baseline="30000">
                <a:solidFill>
                  <a:srgbClr val="0000FF"/>
                </a:solidFill>
                <a:sym typeface="Symbol" panose="05050102010706020507" pitchFamily="18" charset="2"/>
              </a:rPr>
              <a:t>1</a:t>
            </a:r>
            <a:r>
              <a:rPr lang="en-US" altLang="zh-CN" sz="4400">
                <a:solidFill>
                  <a:srgbClr val="0000FF"/>
                </a:solidFill>
                <a:sym typeface="Symbol" panose="05050102010706020507" pitchFamily="18" charset="2"/>
              </a:rPr>
              <a:t>)</a:t>
            </a:r>
            <a:endParaRPr lang="en-US" altLang="zh-CN" sz="4400" baseline="-25000">
              <a:solidFill>
                <a:srgbClr val="0000FF"/>
              </a:solidFill>
              <a:sym typeface="Symbol" panose="05050102010706020507" pitchFamily="18" charset="2"/>
            </a:endParaRPr>
          </a:p>
          <a:p>
            <a:pPr marL="0" indent="0" algn="just">
              <a:lnSpc>
                <a:spcPct val="110000"/>
              </a:lnSpc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    </a:t>
            </a:r>
            <a:r>
              <a:rPr lang="zh-CN" altLang="en-US" sz="4000">
                <a:solidFill>
                  <a:srgbClr val="0000FF"/>
                </a:solidFill>
              </a:rPr>
              <a:t>第</a:t>
            </a:r>
            <a:r>
              <a:rPr lang="en-US" altLang="zh-CN" sz="4000">
                <a:solidFill>
                  <a:srgbClr val="0000FF"/>
                </a:solidFill>
              </a:rPr>
              <a:t>I</a:t>
            </a:r>
            <a:r>
              <a:rPr lang="zh-CN" altLang="en-US" sz="4000">
                <a:solidFill>
                  <a:srgbClr val="0000FF"/>
                </a:solidFill>
              </a:rPr>
              <a:t>电离能 </a:t>
            </a:r>
            <a:r>
              <a:rPr lang="en-US" altLang="zh-CN" sz="4000">
                <a:solidFill>
                  <a:srgbClr val="0000FF"/>
                </a:solidFill>
              </a:rPr>
              <a:t>= </a:t>
            </a:r>
            <a:r>
              <a:rPr lang="en-US" altLang="zh-CN" sz="4000" i="1">
                <a:solidFill>
                  <a:srgbClr val="0000FF"/>
                </a:solidFill>
              </a:rPr>
              <a:t>I</a:t>
            </a:r>
            <a:r>
              <a:rPr lang="en-US" altLang="zh-CN" sz="4000" baseline="-30000">
                <a:solidFill>
                  <a:srgbClr val="0000FF"/>
                </a:solidFill>
              </a:rPr>
              <a:t>1</a:t>
            </a:r>
            <a:r>
              <a:rPr lang="en-US" altLang="zh-CN" sz="4000">
                <a:solidFill>
                  <a:schemeClr val="tx1"/>
                </a:solidFill>
              </a:rPr>
              <a:t>  (1</a:t>
            </a:r>
            <a:r>
              <a:rPr lang="zh-CN" altLang="en-US" sz="4000">
                <a:solidFill>
                  <a:schemeClr val="tx1"/>
                </a:solidFill>
              </a:rPr>
              <a:t>可省去</a:t>
            </a:r>
            <a:r>
              <a:rPr lang="en-US" altLang="zh-CN" sz="4000">
                <a:solidFill>
                  <a:schemeClr val="tx1"/>
                </a:solidFill>
              </a:rPr>
              <a:t>)</a:t>
            </a:r>
            <a:r>
              <a:rPr lang="zh-CN" altLang="en-US" sz="4000">
                <a:solidFill>
                  <a:schemeClr val="tx1"/>
                </a:solidFill>
              </a:rPr>
              <a:t>，正值</a:t>
            </a:r>
          </a:p>
        </p:txBody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9D5751D2-679F-45C5-AC93-E3EE58F67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88913"/>
            <a:ext cx="85693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电离能 </a:t>
            </a:r>
            <a:r>
              <a:rPr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(Ionization Energy)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uiExpand="1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>
            <a:extLst>
              <a:ext uri="{FF2B5EF4-FFF2-40B4-BE49-F238E27FC236}">
                <a16:creationId xmlns:a16="http://schemas.microsoft.com/office/drawing/2014/main" id="{417BC43B-B413-4F2B-8A5F-7319652FE6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2133600"/>
            <a:ext cx="8496300" cy="1474788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M</a:t>
            </a:r>
            <a:r>
              <a:rPr lang="en-US" altLang="zh-CN" sz="4000" baseline="30000">
                <a:solidFill>
                  <a:schemeClr val="tx1"/>
                </a:solidFill>
              </a:rPr>
              <a:t>+</a:t>
            </a:r>
            <a:r>
              <a:rPr lang="en-US" altLang="zh-CN" sz="4000">
                <a:solidFill>
                  <a:schemeClr val="tx1"/>
                </a:solidFill>
              </a:rPr>
              <a:t>(g)→M</a:t>
            </a:r>
            <a:r>
              <a:rPr lang="en-US" altLang="zh-CN" sz="4000" baseline="30000">
                <a:solidFill>
                  <a:schemeClr val="tx1"/>
                </a:solidFill>
              </a:rPr>
              <a:t>2+</a:t>
            </a:r>
            <a:r>
              <a:rPr lang="en-US" altLang="zh-CN" sz="4000">
                <a:solidFill>
                  <a:schemeClr val="tx1"/>
                </a:solidFill>
              </a:rPr>
              <a:t>(g) + e</a:t>
            </a:r>
            <a:r>
              <a:rPr lang="en-US" altLang="zh-CN" sz="40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000" baseline="30000">
                <a:solidFill>
                  <a:schemeClr val="tx1"/>
                </a:solidFill>
              </a:rPr>
              <a:t>       </a:t>
            </a:r>
            <a:r>
              <a:rPr lang="zh-CN" altLang="en-US" sz="4000">
                <a:solidFill>
                  <a:schemeClr val="tx1"/>
                </a:solidFill>
              </a:rPr>
              <a:t>第</a:t>
            </a:r>
            <a:r>
              <a:rPr lang="en-US" altLang="zh-CN" sz="4000">
                <a:solidFill>
                  <a:schemeClr val="tx1"/>
                </a:solidFill>
              </a:rPr>
              <a:t>II</a:t>
            </a:r>
            <a:r>
              <a:rPr lang="zh-CN" altLang="en-US" sz="4000">
                <a:solidFill>
                  <a:schemeClr val="tx1"/>
                </a:solidFill>
              </a:rPr>
              <a:t>电离能</a:t>
            </a:r>
            <a:r>
              <a:rPr lang="en-US" altLang="zh-CN" sz="4000">
                <a:solidFill>
                  <a:schemeClr val="tx1"/>
                </a:solidFill>
              </a:rPr>
              <a:t>=</a:t>
            </a:r>
            <a:r>
              <a:rPr lang="en-US" altLang="zh-CN" sz="4000" i="1">
                <a:solidFill>
                  <a:schemeClr val="tx1"/>
                </a:solidFill>
              </a:rPr>
              <a:t>I</a:t>
            </a:r>
            <a:r>
              <a:rPr lang="en-US" altLang="zh-CN" sz="4000" baseline="-30000">
                <a:solidFill>
                  <a:schemeClr val="tx1"/>
                </a:solidFill>
              </a:rPr>
              <a:t>2</a:t>
            </a:r>
          </a:p>
          <a:p>
            <a:pPr algn="just"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M</a:t>
            </a:r>
            <a:r>
              <a:rPr lang="en-US" altLang="zh-CN" sz="4000" baseline="30000">
                <a:solidFill>
                  <a:schemeClr val="tx1"/>
                </a:solidFill>
              </a:rPr>
              <a:t>2+</a:t>
            </a:r>
            <a:r>
              <a:rPr lang="en-US" altLang="zh-CN" sz="4000">
                <a:solidFill>
                  <a:schemeClr val="tx1"/>
                </a:solidFill>
              </a:rPr>
              <a:t>(g)→M</a:t>
            </a:r>
            <a:r>
              <a:rPr lang="en-US" altLang="zh-CN" sz="4000" baseline="30000">
                <a:solidFill>
                  <a:schemeClr val="tx1"/>
                </a:solidFill>
              </a:rPr>
              <a:t>3+</a:t>
            </a:r>
            <a:r>
              <a:rPr lang="en-US" altLang="zh-CN" sz="4000">
                <a:solidFill>
                  <a:schemeClr val="tx1"/>
                </a:solidFill>
              </a:rPr>
              <a:t>(g) + e</a:t>
            </a:r>
            <a:r>
              <a:rPr lang="en-US" altLang="zh-CN" sz="40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000">
                <a:solidFill>
                  <a:schemeClr val="tx1"/>
                </a:solidFill>
              </a:rPr>
              <a:t>    </a:t>
            </a:r>
            <a:r>
              <a:rPr lang="zh-CN" altLang="en-US" sz="4000">
                <a:solidFill>
                  <a:schemeClr val="tx1"/>
                </a:solidFill>
              </a:rPr>
              <a:t>第</a:t>
            </a:r>
            <a:r>
              <a:rPr lang="en-US" altLang="zh-CN" sz="4000">
                <a:solidFill>
                  <a:schemeClr val="tx1"/>
                </a:solidFill>
              </a:rPr>
              <a:t>III</a:t>
            </a:r>
            <a:r>
              <a:rPr lang="zh-CN" altLang="en-US" sz="4000">
                <a:solidFill>
                  <a:schemeClr val="tx1"/>
                </a:solidFill>
              </a:rPr>
              <a:t>电离能</a:t>
            </a:r>
            <a:r>
              <a:rPr lang="en-US" altLang="zh-CN" sz="4000">
                <a:solidFill>
                  <a:schemeClr val="tx1"/>
                </a:solidFill>
              </a:rPr>
              <a:t>=</a:t>
            </a:r>
            <a:r>
              <a:rPr lang="en-US" altLang="zh-CN" sz="4000" i="1">
                <a:solidFill>
                  <a:schemeClr val="tx1"/>
                </a:solidFill>
              </a:rPr>
              <a:t>I</a:t>
            </a:r>
            <a:r>
              <a:rPr lang="en-US" altLang="zh-CN" sz="4000" baseline="-300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9399" name="Rectangle 7">
            <a:extLst>
              <a:ext uri="{FF2B5EF4-FFF2-40B4-BE49-F238E27FC236}">
                <a16:creationId xmlns:a16="http://schemas.microsoft.com/office/drawing/2014/main" id="{08C50F2D-6192-44CE-AE75-3939314AE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15888"/>
            <a:ext cx="8713787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1950" indent="-3619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413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</a:pPr>
            <a:r>
              <a:rPr lang="zh-CN" altLang="en-US" sz="4000">
                <a:ea typeface="楷体_GB2312" pitchFamily="49" charset="-122"/>
              </a:rPr>
              <a:t>从</a:t>
            </a:r>
            <a:r>
              <a:rPr lang="en-US" altLang="zh-CN" sz="4000">
                <a:ea typeface="楷体_GB2312" pitchFamily="49" charset="-122"/>
              </a:rPr>
              <a:t>+1</a:t>
            </a:r>
            <a:r>
              <a:rPr lang="zh-CN" altLang="en-US" sz="4000">
                <a:ea typeface="楷体_GB2312" pitchFamily="49" charset="-122"/>
              </a:rPr>
              <a:t>价阳离子再失去一个电子，成为</a:t>
            </a:r>
            <a:r>
              <a:rPr lang="en-US" altLang="zh-CN" sz="4000">
                <a:ea typeface="楷体_GB2312" pitchFamily="49" charset="-122"/>
              </a:rPr>
              <a:t>+2</a:t>
            </a:r>
            <a:r>
              <a:rPr lang="zh-CN" altLang="en-US" sz="4000">
                <a:ea typeface="楷体_GB2312" pitchFamily="49" charset="-122"/>
              </a:rPr>
              <a:t>价阳离子时，所需要消耗的能量称为</a:t>
            </a:r>
            <a:r>
              <a:rPr lang="zh-CN" altLang="en-US" sz="4000">
                <a:solidFill>
                  <a:srgbClr val="0000FF"/>
                </a:solidFill>
                <a:ea typeface="楷体_GB2312" pitchFamily="49" charset="-122"/>
              </a:rPr>
              <a:t>第</a:t>
            </a:r>
            <a:r>
              <a:rPr lang="en-US" altLang="zh-CN" sz="4000">
                <a:solidFill>
                  <a:srgbClr val="0000FF"/>
                </a:solidFill>
                <a:ea typeface="楷体_GB2312" pitchFamily="49" charset="-122"/>
              </a:rPr>
              <a:t>II</a:t>
            </a:r>
            <a:r>
              <a:rPr lang="zh-CN" altLang="en-US" sz="4000">
                <a:solidFill>
                  <a:srgbClr val="0000FF"/>
                </a:solidFill>
                <a:ea typeface="楷体_GB2312" pitchFamily="49" charset="-122"/>
              </a:rPr>
              <a:t>电离能</a:t>
            </a:r>
            <a:r>
              <a:rPr lang="en-US" altLang="zh-CN" sz="4000">
                <a:solidFill>
                  <a:srgbClr val="0000FF"/>
                </a:solidFill>
                <a:ea typeface="楷体_GB2312" pitchFamily="49" charset="-122"/>
              </a:rPr>
              <a:t>(</a:t>
            </a:r>
            <a:r>
              <a:rPr lang="en-US" altLang="zh-CN" sz="4000" i="1">
                <a:solidFill>
                  <a:srgbClr val="0000FF"/>
                </a:solidFill>
                <a:ea typeface="楷体_GB2312" pitchFamily="49" charset="-122"/>
              </a:rPr>
              <a:t>I</a:t>
            </a:r>
            <a:r>
              <a:rPr lang="en-US" altLang="zh-CN" sz="4000" baseline="-25000">
                <a:solidFill>
                  <a:srgbClr val="0000FF"/>
                </a:solidFill>
                <a:ea typeface="楷体_GB2312" pitchFamily="49" charset="-122"/>
              </a:rPr>
              <a:t>2</a:t>
            </a:r>
            <a:r>
              <a:rPr lang="en-US" altLang="zh-CN" sz="4000">
                <a:solidFill>
                  <a:srgbClr val="0000FF"/>
                </a:solidFill>
                <a:ea typeface="楷体_GB2312" pitchFamily="49" charset="-122"/>
              </a:rPr>
              <a:t>)</a:t>
            </a:r>
            <a:r>
              <a:rPr lang="zh-CN" altLang="en-US" sz="4000">
                <a:ea typeface="楷体_GB2312" pitchFamily="49" charset="-122"/>
              </a:rPr>
              <a:t>。                 </a:t>
            </a:r>
          </a:p>
        </p:txBody>
      </p:sp>
      <p:sp>
        <p:nvSpPr>
          <p:cNvPr id="571394" name="Rectangle 2">
            <a:extLst>
              <a:ext uri="{FF2B5EF4-FFF2-40B4-BE49-F238E27FC236}">
                <a16:creationId xmlns:a16="http://schemas.microsoft.com/office/drawing/2014/main" id="{ADFACA24-E42C-496A-930B-A8CD71916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4005263"/>
            <a:ext cx="2586038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400">
                <a:solidFill>
                  <a:srgbClr val="0000FF"/>
                </a:solidFill>
              </a:rPr>
              <a:t>同一元素 </a:t>
            </a:r>
          </a:p>
          <a:p>
            <a:r>
              <a:rPr lang="en-US" altLang="zh-CN" sz="4400" i="1">
                <a:solidFill>
                  <a:srgbClr val="0000FF"/>
                </a:solidFill>
              </a:rPr>
              <a:t>I</a:t>
            </a:r>
            <a:r>
              <a:rPr lang="en-US" altLang="zh-CN" sz="4400" baseline="-25000">
                <a:solidFill>
                  <a:srgbClr val="0000FF"/>
                </a:solidFill>
              </a:rPr>
              <a:t>1</a:t>
            </a:r>
            <a:r>
              <a:rPr lang="en-US" altLang="zh-CN" sz="4400">
                <a:solidFill>
                  <a:srgbClr val="0000FF"/>
                </a:solidFill>
              </a:rPr>
              <a:t> &lt; </a:t>
            </a:r>
            <a:r>
              <a:rPr lang="en-US" altLang="zh-CN" sz="4400" i="1">
                <a:solidFill>
                  <a:srgbClr val="0000FF"/>
                </a:solidFill>
              </a:rPr>
              <a:t>I</a:t>
            </a:r>
            <a:r>
              <a:rPr lang="en-US" altLang="zh-CN" sz="4400" baseline="-25000">
                <a:solidFill>
                  <a:srgbClr val="0000FF"/>
                </a:solidFill>
              </a:rPr>
              <a:t>2</a:t>
            </a:r>
            <a:r>
              <a:rPr lang="en-US" altLang="zh-CN" sz="4400">
                <a:solidFill>
                  <a:srgbClr val="0000FF"/>
                </a:solidFill>
              </a:rPr>
              <a:t> &lt; </a:t>
            </a:r>
            <a:r>
              <a:rPr lang="en-US" altLang="zh-CN" sz="4400" i="1">
                <a:solidFill>
                  <a:srgbClr val="0000FF"/>
                </a:solidFill>
              </a:rPr>
              <a:t>I</a:t>
            </a:r>
            <a:r>
              <a:rPr lang="en-US" altLang="zh-CN" sz="4400" baseline="-25000">
                <a:solidFill>
                  <a:srgbClr val="0000FF"/>
                </a:solidFill>
              </a:rPr>
              <a:t>3</a:t>
            </a:r>
          </a:p>
        </p:txBody>
      </p:sp>
      <p:pic>
        <p:nvPicPr>
          <p:cNvPr id="571395" name="Picture 3">
            <a:extLst>
              <a:ext uri="{FF2B5EF4-FFF2-40B4-BE49-F238E27FC236}">
                <a16:creationId xmlns:a16="http://schemas.microsoft.com/office/drawing/2014/main" id="{37FFC6BE-346F-41D4-9FFA-280F3C3D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18" b="53902"/>
          <a:stretch>
            <a:fillRect/>
          </a:stretch>
        </p:blipFill>
        <p:spPr bwMode="auto">
          <a:xfrm>
            <a:off x="2987675" y="3644900"/>
            <a:ext cx="5975350" cy="266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7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uiExpand="1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Text Box 5">
            <a:extLst>
              <a:ext uri="{FF2B5EF4-FFF2-40B4-BE49-F238E27FC236}">
                <a16:creationId xmlns:a16="http://schemas.microsoft.com/office/drawing/2014/main" id="{5423D366-018C-49B2-8E38-5760A256F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33375"/>
            <a:ext cx="85693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zh-CN" altLang="en-US" sz="4400">
                <a:solidFill>
                  <a:schemeClr val="tx1"/>
                </a:solidFill>
              </a:rPr>
              <a:t>元素的电离能用来衡量气态原子失去电子的难易。电离能越小，表示气态时越容易失去电子，即该元素在气态时的</a:t>
            </a:r>
            <a:r>
              <a:rPr lang="zh-CN" altLang="en-US" sz="4400">
                <a:solidFill>
                  <a:schemeClr val="accent2"/>
                </a:solidFill>
              </a:rPr>
              <a:t>金属性越强</a:t>
            </a:r>
            <a:r>
              <a:rPr lang="zh-CN" altLang="en-US" sz="440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570373" name="Text Box 5">
            <a:extLst>
              <a:ext uri="{FF2B5EF4-FFF2-40B4-BE49-F238E27FC236}">
                <a16:creationId xmlns:a16="http://schemas.microsoft.com/office/drawing/2014/main" id="{EAC6D103-B967-4DE7-A33D-681CB31DB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3357563"/>
            <a:ext cx="77057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>
                <a:solidFill>
                  <a:schemeClr val="tx1"/>
                </a:solidFill>
              </a:rPr>
              <a:t>例如，</a:t>
            </a:r>
            <a:r>
              <a:rPr lang="en-US" altLang="zh-CN" sz="4400">
                <a:solidFill>
                  <a:schemeClr val="tx1"/>
                </a:solidFill>
              </a:rPr>
              <a:t>Na    </a:t>
            </a:r>
            <a:r>
              <a:rPr lang="en-US" altLang="zh-CN" sz="4400" i="1">
                <a:solidFill>
                  <a:schemeClr val="tx1"/>
                </a:solidFill>
              </a:rPr>
              <a:t>I</a:t>
            </a:r>
            <a:r>
              <a:rPr lang="en-US" altLang="zh-CN" sz="4400" baseline="-25000">
                <a:solidFill>
                  <a:schemeClr val="tx1"/>
                </a:solidFill>
              </a:rPr>
              <a:t>1</a:t>
            </a:r>
            <a:r>
              <a:rPr lang="en-US" altLang="zh-CN" sz="4400">
                <a:solidFill>
                  <a:schemeClr val="tx1"/>
                </a:solidFill>
              </a:rPr>
              <a:t> = 496 kJ</a:t>
            </a:r>
            <a:r>
              <a:rPr lang="en-US" altLang="zh-CN" sz="4400">
                <a:solidFill>
                  <a:schemeClr val="tx1"/>
                </a:solidFill>
                <a:cs typeface="Times New Roman" panose="02020603050405020304" pitchFamily="18" charset="0"/>
              </a:rPr>
              <a:t>•mol</a:t>
            </a:r>
            <a:r>
              <a:rPr lang="en-US" altLang="zh-CN" sz="4400" baseline="300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4400" baseline="30000">
                <a:solidFill>
                  <a:schemeClr val="tx1"/>
                </a:solidFill>
                <a:cs typeface="Times New Roman" panose="02020603050405020304" pitchFamily="18" charset="0"/>
              </a:rPr>
              <a:t>1</a:t>
            </a:r>
            <a:r>
              <a:rPr lang="en-US" altLang="zh-CN" sz="4400">
                <a:solidFill>
                  <a:schemeClr val="tx1"/>
                </a:solidFill>
                <a:cs typeface="Times New Roman" panose="02020603050405020304" pitchFamily="18" charset="0"/>
              </a:rPr>
              <a:t>,</a:t>
            </a:r>
          </a:p>
          <a:p>
            <a:pPr>
              <a:spcBef>
                <a:spcPct val="50000"/>
              </a:spcBef>
            </a:pPr>
            <a:r>
              <a:rPr lang="en-US" altLang="zh-CN" sz="4400">
                <a:solidFill>
                  <a:schemeClr val="tx1"/>
                </a:solidFill>
                <a:cs typeface="Times New Roman" panose="02020603050405020304" pitchFamily="18" charset="0"/>
              </a:rPr>
              <a:t>             K     </a:t>
            </a:r>
            <a:r>
              <a:rPr lang="en-US" altLang="zh-CN" sz="4400" i="1">
                <a:solidFill>
                  <a:schemeClr val="tx1"/>
                </a:solidFill>
              </a:rPr>
              <a:t>I</a:t>
            </a:r>
            <a:r>
              <a:rPr lang="en-US" altLang="zh-CN" sz="4400" baseline="-25000">
                <a:solidFill>
                  <a:schemeClr val="tx1"/>
                </a:solidFill>
              </a:rPr>
              <a:t>1</a:t>
            </a:r>
            <a:r>
              <a:rPr lang="en-US" altLang="zh-CN" sz="4400">
                <a:solidFill>
                  <a:schemeClr val="tx1"/>
                </a:solidFill>
              </a:rPr>
              <a:t> = 419 kJ•mol</a:t>
            </a:r>
            <a:r>
              <a:rPr lang="en-US" altLang="zh-CN" sz="44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400" baseline="30000">
                <a:solidFill>
                  <a:schemeClr val="tx1"/>
                </a:solidFill>
              </a:rPr>
              <a:t>1</a:t>
            </a:r>
            <a:r>
              <a:rPr lang="en-US" altLang="zh-CN" sz="4400">
                <a:solidFill>
                  <a:schemeClr val="tx1"/>
                </a:solidFill>
              </a:rPr>
              <a:t>,</a:t>
            </a:r>
          </a:p>
          <a:p>
            <a:pPr>
              <a:spcBef>
                <a:spcPct val="50000"/>
              </a:spcBef>
            </a:pPr>
            <a:r>
              <a:rPr lang="en-US" altLang="zh-CN" sz="4400">
                <a:solidFill>
                  <a:schemeClr val="tx1"/>
                </a:solidFill>
              </a:rPr>
              <a:t> </a:t>
            </a:r>
            <a:r>
              <a:rPr lang="zh-CN" altLang="en-US" sz="4400">
                <a:solidFill>
                  <a:schemeClr val="accent2"/>
                </a:solidFill>
              </a:rPr>
              <a:t>金属活泼性  </a:t>
            </a:r>
            <a:r>
              <a:rPr lang="en-US" altLang="zh-CN" sz="4400">
                <a:solidFill>
                  <a:schemeClr val="accent2"/>
                </a:solidFill>
              </a:rPr>
              <a:t>K &gt; Na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3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0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70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0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0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781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100" name="Text Box 4">
            <a:extLst>
              <a:ext uri="{FF2B5EF4-FFF2-40B4-BE49-F238E27FC236}">
                <a16:creationId xmlns:a16="http://schemas.microsoft.com/office/drawing/2014/main" id="{395CD398-3B1D-4E38-A2F8-2968BAACF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052513"/>
            <a:ext cx="8135937" cy="270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Bef>
                <a:spcPct val="20000"/>
              </a:spcBef>
            </a:pPr>
            <a:r>
              <a:rPr lang="zh-CN" altLang="en-US" sz="4400">
                <a:solidFill>
                  <a:schemeClr val="tx1"/>
                </a:solidFill>
              </a:rPr>
              <a:t>电离能的数值大小主要取决于原子的</a:t>
            </a:r>
            <a:r>
              <a:rPr lang="zh-CN" altLang="en-US" sz="4400">
                <a:solidFill>
                  <a:schemeClr val="accent2"/>
                </a:solidFill>
              </a:rPr>
              <a:t>有效核电荷</a:t>
            </a:r>
            <a:r>
              <a:rPr lang="zh-CN" altLang="en-US" sz="4400">
                <a:solidFill>
                  <a:schemeClr val="tx1"/>
                </a:solidFill>
              </a:rPr>
              <a:t>、</a:t>
            </a:r>
            <a:r>
              <a:rPr lang="zh-CN" altLang="en-US" sz="4400">
                <a:solidFill>
                  <a:schemeClr val="accent2"/>
                </a:solidFill>
              </a:rPr>
              <a:t>原子半径</a:t>
            </a:r>
            <a:r>
              <a:rPr lang="zh-CN" altLang="en-US" sz="4400">
                <a:solidFill>
                  <a:schemeClr val="tx1"/>
                </a:solidFill>
              </a:rPr>
              <a:t>以及原子的</a:t>
            </a:r>
            <a:r>
              <a:rPr lang="zh-CN" altLang="en-US" sz="4400">
                <a:solidFill>
                  <a:schemeClr val="accent2"/>
                </a:solidFill>
              </a:rPr>
              <a:t>电子构型</a:t>
            </a:r>
            <a:r>
              <a:rPr lang="zh-CN" altLang="en-US" sz="4400">
                <a:solidFill>
                  <a:schemeClr val="tx1"/>
                </a:solidFill>
              </a:rPr>
              <a:t>。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100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47" name="Rectangle 3">
            <a:extLst>
              <a:ext uri="{FF2B5EF4-FFF2-40B4-BE49-F238E27FC236}">
                <a16:creationId xmlns:a16="http://schemas.microsoft.com/office/drawing/2014/main" id="{D036FEF2-701F-4A0F-B68C-240C68F1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15888"/>
            <a:ext cx="8713787" cy="265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1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多电子原子中电子的能级与</a:t>
            </a:r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en-US" altLang="zh-CN" sz="4000">
                <a:solidFill>
                  <a:schemeClr val="tx1"/>
                </a:solidFill>
              </a:rPr>
              <a:t>, </a:t>
            </a:r>
            <a:r>
              <a:rPr lang="en-US" altLang="zh-CN" sz="4000" i="1">
                <a:solidFill>
                  <a:schemeClr val="tx1"/>
                </a:solidFill>
              </a:rPr>
              <a:t>l</a:t>
            </a:r>
            <a:r>
              <a:rPr lang="zh-CN" altLang="en-US" sz="4000">
                <a:solidFill>
                  <a:schemeClr val="tx1"/>
                </a:solidFill>
              </a:rPr>
              <a:t>的关系如下：</a:t>
            </a:r>
          </a:p>
          <a:p>
            <a:pPr algn="just">
              <a:spcBef>
                <a:spcPct val="10000"/>
              </a:spcBef>
            </a:pPr>
            <a:r>
              <a:rPr lang="en-US" altLang="zh-CN" sz="4000">
                <a:solidFill>
                  <a:schemeClr val="tx1"/>
                </a:solidFill>
              </a:rPr>
              <a:t>(1) </a:t>
            </a:r>
            <a:r>
              <a:rPr lang="en-US" altLang="zh-CN" sz="4000" i="1">
                <a:solidFill>
                  <a:schemeClr val="tx1"/>
                </a:solidFill>
              </a:rPr>
              <a:t>l</a:t>
            </a:r>
            <a:r>
              <a:rPr lang="zh-CN" altLang="en-US" sz="4000">
                <a:solidFill>
                  <a:schemeClr val="tx1"/>
                </a:solidFill>
              </a:rPr>
              <a:t>相同</a:t>
            </a:r>
            <a:r>
              <a:rPr lang="en-US" altLang="zh-CN" sz="4000">
                <a:solidFill>
                  <a:schemeClr val="tx1"/>
                </a:solidFill>
              </a:rPr>
              <a:t>, </a:t>
            </a:r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zh-CN" altLang="en-US" sz="4000">
                <a:solidFill>
                  <a:schemeClr val="tx1"/>
                </a:solidFill>
              </a:rPr>
              <a:t>不同时</a:t>
            </a:r>
            <a:r>
              <a:rPr lang="en-US" altLang="zh-CN" sz="4000">
                <a:solidFill>
                  <a:schemeClr val="tx1"/>
                </a:solidFill>
              </a:rPr>
              <a:t>, </a:t>
            </a:r>
            <a:r>
              <a:rPr lang="en-US" altLang="zh-CN" sz="4000" i="1">
                <a:solidFill>
                  <a:schemeClr val="accent2"/>
                </a:solidFill>
              </a:rPr>
              <a:t>n</a:t>
            </a:r>
            <a:r>
              <a:rPr lang="zh-CN" altLang="en-US" sz="4000">
                <a:solidFill>
                  <a:schemeClr val="accent2"/>
                </a:solidFill>
              </a:rPr>
              <a:t>越大</a:t>
            </a:r>
            <a:r>
              <a:rPr lang="en-US" altLang="zh-CN" sz="4000">
                <a:solidFill>
                  <a:schemeClr val="accent2"/>
                </a:solidFill>
              </a:rPr>
              <a:t>, </a:t>
            </a:r>
            <a:r>
              <a:rPr lang="zh-CN" altLang="en-US" sz="4000">
                <a:solidFill>
                  <a:schemeClr val="accent2"/>
                </a:solidFill>
              </a:rPr>
              <a:t>能量越高。</a:t>
            </a:r>
            <a:r>
              <a:rPr lang="zh-CN" altLang="en-US" sz="4000">
                <a:solidFill>
                  <a:schemeClr val="tx1"/>
                </a:solidFill>
              </a:rPr>
              <a:t> </a:t>
            </a:r>
          </a:p>
          <a:p>
            <a:pPr algn="just">
              <a:spcBef>
                <a:spcPct val="1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    例：</a:t>
            </a:r>
            <a:r>
              <a:rPr lang="en-US" altLang="zh-CN" sz="4000" i="1">
                <a:solidFill>
                  <a:schemeClr val="tx1"/>
                </a:solidFill>
              </a:rPr>
              <a:t>E</a:t>
            </a:r>
            <a:r>
              <a:rPr lang="en-US" altLang="zh-CN" sz="4000" baseline="-25000">
                <a:solidFill>
                  <a:schemeClr val="tx1"/>
                </a:solidFill>
              </a:rPr>
              <a:t>1s</a:t>
            </a:r>
            <a:r>
              <a:rPr lang="en-US" altLang="zh-CN" sz="4000">
                <a:solidFill>
                  <a:schemeClr val="tx1"/>
                </a:solidFill>
              </a:rPr>
              <a:t> &lt; </a:t>
            </a:r>
            <a:r>
              <a:rPr lang="en-US" altLang="zh-CN" sz="4000" i="1">
                <a:solidFill>
                  <a:schemeClr val="tx1"/>
                </a:solidFill>
              </a:rPr>
              <a:t>E</a:t>
            </a:r>
            <a:r>
              <a:rPr lang="en-US" altLang="zh-CN" sz="4000" baseline="-25000">
                <a:solidFill>
                  <a:schemeClr val="tx1"/>
                </a:solidFill>
              </a:rPr>
              <a:t>2s</a:t>
            </a:r>
            <a:r>
              <a:rPr lang="en-US" altLang="zh-CN" sz="4000">
                <a:solidFill>
                  <a:schemeClr val="tx1"/>
                </a:solidFill>
              </a:rPr>
              <a:t> &lt; </a:t>
            </a:r>
            <a:r>
              <a:rPr lang="en-US" altLang="zh-CN" sz="4000" i="1">
                <a:solidFill>
                  <a:schemeClr val="tx1"/>
                </a:solidFill>
              </a:rPr>
              <a:t>E</a:t>
            </a:r>
            <a:r>
              <a:rPr lang="en-US" altLang="zh-CN" sz="4000" baseline="-25000">
                <a:solidFill>
                  <a:schemeClr val="tx1"/>
                </a:solidFill>
              </a:rPr>
              <a:t>3s</a:t>
            </a:r>
          </a:p>
        </p:txBody>
      </p:sp>
      <p:sp>
        <p:nvSpPr>
          <p:cNvPr id="671749" name="Rectangle 5">
            <a:extLst>
              <a:ext uri="{FF2B5EF4-FFF2-40B4-BE49-F238E27FC236}">
                <a16:creationId xmlns:a16="http://schemas.microsoft.com/office/drawing/2014/main" id="{0B2A37B5-0B35-451D-A9F6-BDFA2AF48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708275"/>
            <a:ext cx="8642350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000">
                <a:solidFill>
                  <a:schemeClr val="tx1"/>
                </a:solidFill>
              </a:rPr>
              <a:t>(2) </a:t>
            </a:r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zh-CN" altLang="en-US" sz="4000">
                <a:solidFill>
                  <a:schemeClr val="tx1"/>
                </a:solidFill>
              </a:rPr>
              <a:t>相同</a:t>
            </a:r>
            <a:r>
              <a:rPr lang="en-US" altLang="zh-CN" sz="4000" i="1">
                <a:solidFill>
                  <a:schemeClr val="tx1"/>
                </a:solidFill>
              </a:rPr>
              <a:t>l </a:t>
            </a:r>
            <a:r>
              <a:rPr lang="zh-CN" altLang="en-US" sz="4000">
                <a:solidFill>
                  <a:schemeClr val="tx1"/>
                </a:solidFill>
              </a:rPr>
              <a:t>不同时</a:t>
            </a:r>
            <a:r>
              <a:rPr lang="en-US" altLang="zh-CN" sz="4000">
                <a:solidFill>
                  <a:schemeClr val="tx1"/>
                </a:solidFill>
              </a:rPr>
              <a:t>, </a:t>
            </a:r>
            <a:r>
              <a:rPr lang="en-US" altLang="zh-CN" sz="4000" i="1">
                <a:solidFill>
                  <a:schemeClr val="accent2"/>
                </a:solidFill>
              </a:rPr>
              <a:t>l </a:t>
            </a:r>
            <a:r>
              <a:rPr lang="zh-CN" altLang="en-US" sz="4000">
                <a:solidFill>
                  <a:schemeClr val="accent2"/>
                </a:solidFill>
              </a:rPr>
              <a:t>越大，能量越高。</a:t>
            </a:r>
          </a:p>
          <a:p>
            <a:pPr>
              <a:lnSpc>
                <a:spcPct val="120000"/>
              </a:lnSpc>
            </a:pPr>
            <a:r>
              <a:rPr lang="zh-CN" altLang="en-US" sz="4000">
                <a:solidFill>
                  <a:schemeClr val="tx1"/>
                </a:solidFill>
              </a:rPr>
              <a:t>例</a:t>
            </a:r>
            <a:r>
              <a:rPr lang="en-US" altLang="zh-CN" sz="4000">
                <a:solidFill>
                  <a:schemeClr val="tx1"/>
                </a:solidFill>
              </a:rPr>
              <a:t>:  </a:t>
            </a:r>
            <a:r>
              <a:rPr lang="en-US" altLang="zh-CN" sz="4000" i="1">
                <a:solidFill>
                  <a:schemeClr val="tx1"/>
                </a:solidFill>
              </a:rPr>
              <a:t>E</a:t>
            </a:r>
            <a:r>
              <a:rPr lang="en-US" altLang="zh-CN" sz="4000" baseline="-25000">
                <a:solidFill>
                  <a:schemeClr val="tx1"/>
                </a:solidFill>
              </a:rPr>
              <a:t>3s</a:t>
            </a:r>
            <a:r>
              <a:rPr lang="en-US" altLang="zh-CN" sz="4000">
                <a:solidFill>
                  <a:schemeClr val="tx1"/>
                </a:solidFill>
              </a:rPr>
              <a:t> &lt; </a:t>
            </a:r>
            <a:r>
              <a:rPr lang="en-US" altLang="zh-CN" sz="4000" i="1">
                <a:solidFill>
                  <a:schemeClr val="tx1"/>
                </a:solidFill>
              </a:rPr>
              <a:t>E</a:t>
            </a:r>
            <a:r>
              <a:rPr lang="en-US" altLang="zh-CN" sz="4000" baseline="-25000">
                <a:solidFill>
                  <a:schemeClr val="tx1"/>
                </a:solidFill>
              </a:rPr>
              <a:t>3p</a:t>
            </a:r>
            <a:r>
              <a:rPr lang="en-US" altLang="zh-CN" sz="4000">
                <a:solidFill>
                  <a:schemeClr val="tx1"/>
                </a:solidFill>
              </a:rPr>
              <a:t> &lt;</a:t>
            </a:r>
            <a:r>
              <a:rPr lang="en-US" altLang="zh-CN" sz="4000" i="1">
                <a:solidFill>
                  <a:schemeClr val="tx1"/>
                </a:solidFill>
              </a:rPr>
              <a:t>E</a:t>
            </a:r>
            <a:r>
              <a:rPr lang="en-US" altLang="zh-CN" sz="4000" baseline="-25000">
                <a:solidFill>
                  <a:schemeClr val="tx1"/>
                </a:solidFill>
              </a:rPr>
              <a:t>3d </a:t>
            </a:r>
            <a:r>
              <a:rPr lang="en-US" altLang="zh-CN" sz="4000">
                <a:solidFill>
                  <a:schemeClr val="tx1"/>
                </a:solidFill>
              </a:rPr>
              <a:t>(</a:t>
            </a:r>
            <a:r>
              <a:rPr lang="zh-CN" altLang="en-US" sz="4000">
                <a:solidFill>
                  <a:schemeClr val="tx1"/>
                </a:solidFill>
              </a:rPr>
              <a:t>能级分裂</a:t>
            </a:r>
            <a:r>
              <a:rPr lang="en-US" altLang="zh-CN" sz="4000">
                <a:solidFill>
                  <a:schemeClr val="tx1"/>
                </a:solidFill>
              </a:rPr>
              <a:t>)</a:t>
            </a:r>
            <a:endParaRPr lang="en-US" altLang="zh-CN" sz="4000" baseline="-25000">
              <a:solidFill>
                <a:schemeClr val="tx1"/>
              </a:solidFill>
            </a:endParaRPr>
          </a:p>
        </p:txBody>
      </p:sp>
      <p:sp>
        <p:nvSpPr>
          <p:cNvPr id="671750" name="Rectangle 6">
            <a:extLst>
              <a:ext uri="{FF2B5EF4-FFF2-40B4-BE49-F238E27FC236}">
                <a16:creationId xmlns:a16="http://schemas.microsoft.com/office/drawing/2014/main" id="{45FA00A3-0E64-4422-960E-42848345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4221163"/>
            <a:ext cx="8640762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1950" indent="-361950">
              <a:spcBef>
                <a:spcPct val="20000"/>
              </a:spcBef>
              <a:buChar char="•"/>
              <a:defRPr kumimoji="1" sz="32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1008063" indent="-285750">
              <a:spcBef>
                <a:spcPct val="20000"/>
              </a:spcBef>
              <a:buChar char="–"/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416050" indent="-228600">
              <a:spcBef>
                <a:spcPct val="20000"/>
              </a:spcBef>
              <a:buChar char="•"/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824038" indent="-228600">
              <a:spcBef>
                <a:spcPct val="20000"/>
              </a:spcBef>
              <a:buChar char="–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232025" indent="-228600">
              <a:spcBef>
                <a:spcPct val="20000"/>
              </a:spcBef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689225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3146425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603625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4060825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>
              <a:buFontTx/>
              <a:buNone/>
            </a:pPr>
            <a:r>
              <a:rPr lang="en-US" altLang="zh-CN" sz="3800">
                <a:solidFill>
                  <a:schemeClr val="tx1"/>
                </a:solidFill>
              </a:rPr>
              <a:t>(3) </a:t>
            </a:r>
            <a:r>
              <a:rPr lang="zh-CN" altLang="en-US" sz="3800">
                <a:solidFill>
                  <a:schemeClr val="tx1"/>
                </a:solidFill>
              </a:rPr>
              <a:t>在一些情况下，</a:t>
            </a:r>
            <a:r>
              <a:rPr lang="en-US" altLang="zh-CN" sz="3800" i="1">
                <a:solidFill>
                  <a:schemeClr val="tx1"/>
                </a:solidFill>
              </a:rPr>
              <a:t>n </a:t>
            </a:r>
            <a:r>
              <a:rPr lang="zh-CN" altLang="en-US" sz="3800">
                <a:solidFill>
                  <a:schemeClr val="tx1"/>
                </a:solidFill>
              </a:rPr>
              <a:t>和 </a:t>
            </a:r>
            <a:r>
              <a:rPr lang="en-US" altLang="zh-CN" sz="3800" i="1">
                <a:solidFill>
                  <a:schemeClr val="tx1"/>
                </a:solidFill>
              </a:rPr>
              <a:t>l </a:t>
            </a:r>
            <a:r>
              <a:rPr lang="zh-CN" altLang="en-US" sz="3800">
                <a:solidFill>
                  <a:schemeClr val="tx1"/>
                </a:solidFill>
              </a:rPr>
              <a:t>均不相同时，</a:t>
            </a:r>
            <a:r>
              <a:rPr lang="en-US" altLang="zh-CN" sz="3800" i="1">
                <a:solidFill>
                  <a:schemeClr val="tx1"/>
                </a:solidFill>
              </a:rPr>
              <a:t>n</a:t>
            </a:r>
            <a:r>
              <a:rPr lang="zh-CN" altLang="en-US" sz="3800">
                <a:solidFill>
                  <a:schemeClr val="tx1"/>
                </a:solidFill>
              </a:rPr>
              <a:t>大的电子的能量反而低于</a:t>
            </a:r>
            <a:r>
              <a:rPr lang="en-US" altLang="zh-CN" sz="3800" i="1">
                <a:solidFill>
                  <a:schemeClr val="tx1"/>
                </a:solidFill>
              </a:rPr>
              <a:t>n</a:t>
            </a:r>
            <a:r>
              <a:rPr lang="zh-CN" altLang="en-US" sz="3800">
                <a:solidFill>
                  <a:schemeClr val="tx1"/>
                </a:solidFill>
              </a:rPr>
              <a:t>小的电子的能量，即产生</a:t>
            </a:r>
            <a:r>
              <a:rPr lang="zh-CN" altLang="en-US" sz="3800">
                <a:solidFill>
                  <a:schemeClr val="accent2"/>
                </a:solidFill>
              </a:rPr>
              <a:t>能级交错</a:t>
            </a:r>
            <a:r>
              <a:rPr lang="zh-CN" altLang="en-US" sz="3800">
                <a:solidFill>
                  <a:schemeClr val="tx1"/>
                </a:solidFill>
              </a:rPr>
              <a:t>现象，例如 </a:t>
            </a:r>
            <a:r>
              <a:rPr lang="en-US" altLang="zh-CN" sz="3800" i="1">
                <a:solidFill>
                  <a:schemeClr val="tx1"/>
                </a:solidFill>
              </a:rPr>
              <a:t>E</a:t>
            </a:r>
            <a:r>
              <a:rPr lang="en-US" altLang="zh-CN" sz="3800" baseline="-25000">
                <a:solidFill>
                  <a:schemeClr val="tx1"/>
                </a:solidFill>
              </a:rPr>
              <a:t>4s</a:t>
            </a:r>
            <a:r>
              <a:rPr lang="en-US" altLang="zh-CN" sz="3800">
                <a:solidFill>
                  <a:schemeClr val="tx1"/>
                </a:solidFill>
              </a:rPr>
              <a:t> &lt; </a:t>
            </a:r>
            <a:r>
              <a:rPr lang="en-US" altLang="zh-CN" sz="3800" i="1">
                <a:solidFill>
                  <a:schemeClr val="tx1"/>
                </a:solidFill>
              </a:rPr>
              <a:t>E</a:t>
            </a:r>
            <a:r>
              <a:rPr lang="en-US" altLang="zh-CN" sz="3800" baseline="-25000">
                <a:solidFill>
                  <a:schemeClr val="tx1"/>
                </a:solidFill>
              </a:rPr>
              <a:t>3d</a:t>
            </a:r>
            <a:r>
              <a:rPr lang="en-US" altLang="zh-CN" sz="3800">
                <a:solidFill>
                  <a:schemeClr val="tx1"/>
                </a:solidFill>
              </a:rPr>
              <a:t> (</a:t>
            </a:r>
            <a:r>
              <a:rPr lang="en-US" altLang="zh-CN" sz="3800" i="1">
                <a:solidFill>
                  <a:schemeClr val="tx1"/>
                </a:solidFill>
              </a:rPr>
              <a:t>Z</a:t>
            </a:r>
            <a:r>
              <a:rPr lang="en-US" altLang="zh-CN" sz="3800">
                <a:solidFill>
                  <a:schemeClr val="tx1"/>
                </a:solidFill>
              </a:rPr>
              <a:t> = 15~20)</a:t>
            </a:r>
            <a:r>
              <a:rPr lang="zh-CN" altLang="en-US" sz="3800">
                <a:solidFill>
                  <a:schemeClr val="tx1"/>
                </a:solidFill>
              </a:rPr>
              <a:t>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71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747" grpId="0"/>
      <p:bldP spid="671750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116" name="Picture 4">
            <a:extLst>
              <a:ext uri="{FF2B5EF4-FFF2-40B4-BE49-F238E27FC236}">
                <a16:creationId xmlns:a16="http://schemas.microsoft.com/office/drawing/2014/main" id="{48DD4DD3-CB95-42B6-B1F2-A42E9F207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620713"/>
            <a:ext cx="6553200" cy="534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2117" name="Text Box 5">
            <a:extLst>
              <a:ext uri="{FF2B5EF4-FFF2-40B4-BE49-F238E27FC236}">
                <a16:creationId xmlns:a16="http://schemas.microsoft.com/office/drawing/2014/main" id="{89FFCFF0-3FFB-45F9-BC38-B78BF5902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8" y="115888"/>
            <a:ext cx="4537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电离能的周期性：</a:t>
            </a:r>
          </a:p>
        </p:txBody>
      </p:sp>
      <p:sp>
        <p:nvSpPr>
          <p:cNvPr id="602118" name="Rectangle 6">
            <a:extLst>
              <a:ext uri="{FF2B5EF4-FFF2-40B4-BE49-F238E27FC236}">
                <a16:creationId xmlns:a16="http://schemas.microsoft.com/office/drawing/2014/main" id="{E2637374-57DD-4A51-B943-570278C66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052513"/>
            <a:ext cx="2300287" cy="1433512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同周期，</a:t>
            </a:r>
          </a:p>
          <a:p>
            <a:pPr>
              <a:spcBef>
                <a:spcPct val="20000"/>
              </a:spcBef>
            </a:pPr>
            <a:r>
              <a:rPr lang="en-US" altLang="zh-CN" sz="4000" i="1">
                <a:solidFill>
                  <a:schemeClr val="tx1"/>
                </a:solidFill>
              </a:rPr>
              <a:t>Z 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, </a:t>
            </a:r>
            <a:r>
              <a:rPr lang="en-US" altLang="zh-CN" sz="4000" i="1">
                <a:solidFill>
                  <a:schemeClr val="tx1"/>
                </a:solidFill>
              </a:rPr>
              <a:t>I</a:t>
            </a:r>
            <a:r>
              <a:rPr lang="en-US" altLang="zh-CN" sz="4000" baseline="-30000">
                <a:solidFill>
                  <a:schemeClr val="tx1"/>
                </a:solidFill>
              </a:rPr>
              <a:t>1 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;</a:t>
            </a:r>
            <a:r>
              <a:rPr lang="en-US" altLang="zh-CN" sz="40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02122" name="Text Box 10">
            <a:extLst>
              <a:ext uri="{FF2B5EF4-FFF2-40B4-BE49-F238E27FC236}">
                <a16:creationId xmlns:a16="http://schemas.microsoft.com/office/drawing/2014/main" id="{036078A7-0CB6-4B72-A6B4-6B1889494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602288"/>
            <a:ext cx="5903913" cy="106680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zh-CN" sz="3200" i="1">
                <a:solidFill>
                  <a:srgbClr val="6600CC"/>
                </a:solidFill>
              </a:rPr>
              <a:t>I</a:t>
            </a:r>
            <a:r>
              <a:rPr lang="en-US" altLang="zh-CN" sz="3200" baseline="-25000">
                <a:solidFill>
                  <a:srgbClr val="6600CC"/>
                </a:solidFill>
              </a:rPr>
              <a:t>1 </a:t>
            </a:r>
            <a:r>
              <a:rPr lang="zh-CN" altLang="en-US" sz="3200">
                <a:solidFill>
                  <a:srgbClr val="6600CC"/>
                </a:solidFill>
              </a:rPr>
              <a:t>最小的是</a:t>
            </a:r>
            <a:r>
              <a:rPr lang="en-US" altLang="zh-CN" sz="3200">
                <a:solidFill>
                  <a:srgbClr val="6600CC"/>
                </a:solidFill>
              </a:rPr>
              <a:t>Cs (376 kJ</a:t>
            </a:r>
            <a:r>
              <a:rPr lang="en-US" altLang="zh-CN" sz="3200">
                <a:solidFill>
                  <a:srgbClr val="6600CC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•</a:t>
            </a:r>
            <a:r>
              <a:rPr lang="en-US" altLang="zh-CN" sz="3200">
                <a:solidFill>
                  <a:srgbClr val="6600CC"/>
                </a:solidFill>
                <a:sym typeface="Symbol" panose="05050102010706020507" pitchFamily="18" charset="2"/>
              </a:rPr>
              <a:t>mol</a:t>
            </a:r>
            <a:r>
              <a:rPr lang="en-US" altLang="zh-CN" sz="3200" baseline="30000">
                <a:solidFill>
                  <a:srgbClr val="6600CC"/>
                </a:solidFill>
                <a:sym typeface="Symbol" panose="05050102010706020507" pitchFamily="18" charset="2"/>
              </a:rPr>
              <a:t>1</a:t>
            </a:r>
            <a:r>
              <a:rPr lang="en-US" altLang="zh-CN" sz="3200">
                <a:solidFill>
                  <a:srgbClr val="6600CC"/>
                </a:solidFill>
              </a:rPr>
              <a:t>)</a:t>
            </a:r>
            <a:r>
              <a:rPr lang="zh-CN" altLang="en-US" sz="3200">
                <a:solidFill>
                  <a:srgbClr val="6600CC"/>
                </a:solidFill>
              </a:rPr>
              <a:t>，</a:t>
            </a:r>
          </a:p>
          <a:p>
            <a:pPr algn="just"/>
            <a:r>
              <a:rPr lang="zh-CN" altLang="en-US" sz="3200">
                <a:solidFill>
                  <a:srgbClr val="6600CC"/>
                </a:solidFill>
              </a:rPr>
              <a:t>   最大的是</a:t>
            </a:r>
            <a:r>
              <a:rPr lang="en-US" altLang="zh-CN" sz="3200">
                <a:solidFill>
                  <a:srgbClr val="6600CC"/>
                </a:solidFill>
              </a:rPr>
              <a:t>He (2372 kJ</a:t>
            </a:r>
            <a:r>
              <a:rPr lang="en-US" altLang="zh-CN" sz="3200">
                <a:solidFill>
                  <a:srgbClr val="6600CC"/>
                </a:solidFill>
                <a:sym typeface="Symbol" panose="05050102010706020507" pitchFamily="18" charset="2"/>
              </a:rPr>
              <a:t>•mol</a:t>
            </a:r>
            <a:r>
              <a:rPr lang="en-US" altLang="zh-CN" sz="3200" baseline="30000">
                <a:solidFill>
                  <a:srgbClr val="6600CC"/>
                </a:solidFill>
                <a:sym typeface="Symbol" panose="05050102010706020507" pitchFamily="18" charset="2"/>
              </a:rPr>
              <a:t>1</a:t>
            </a:r>
            <a:r>
              <a:rPr lang="en-US" altLang="zh-CN" sz="3200">
                <a:solidFill>
                  <a:srgbClr val="6600CC"/>
                </a:solidFill>
              </a:rPr>
              <a:t>)</a:t>
            </a:r>
            <a:r>
              <a:rPr lang="zh-CN" altLang="en-US" sz="3200">
                <a:solidFill>
                  <a:srgbClr val="6600CC"/>
                </a:solidFill>
              </a:rPr>
              <a:t>。</a:t>
            </a:r>
          </a:p>
        </p:txBody>
      </p:sp>
      <p:sp>
        <p:nvSpPr>
          <p:cNvPr id="602130" name="AutoShape 18">
            <a:extLst>
              <a:ext uri="{FF2B5EF4-FFF2-40B4-BE49-F238E27FC236}">
                <a16:creationId xmlns:a16="http://schemas.microsoft.com/office/drawing/2014/main" id="{DB158B48-9E86-47BA-964E-807DC6402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1557338"/>
            <a:ext cx="2736850" cy="936625"/>
          </a:xfrm>
          <a:prstGeom prst="wedgeRectCallout">
            <a:avLst>
              <a:gd name="adj1" fmla="val -26681"/>
              <a:gd name="adj2" fmla="val 209662"/>
            </a:avLst>
          </a:prstGeom>
          <a:solidFill>
            <a:srgbClr val="FFFFCC"/>
          </a:solidFill>
          <a:ln w="9525">
            <a:solidFill>
              <a:srgbClr val="00CC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r>
              <a:rPr lang="zh-CN" altLang="en-US">
                <a:solidFill>
                  <a:srgbClr val="0000FF"/>
                </a:solidFill>
              </a:rPr>
              <a:t>同周期副族元素</a:t>
            </a:r>
            <a:r>
              <a:rPr lang="en-US" altLang="zh-CN" i="1">
                <a:solidFill>
                  <a:srgbClr val="0000FF"/>
                </a:solidFill>
              </a:rPr>
              <a:t>I</a:t>
            </a:r>
            <a:r>
              <a:rPr lang="en-US" altLang="zh-CN" baseline="-25000">
                <a:solidFill>
                  <a:srgbClr val="0000FF"/>
                </a:solidFill>
              </a:rPr>
              <a:t>1</a:t>
            </a:r>
            <a:r>
              <a:rPr lang="zh-CN" altLang="en-US">
                <a:solidFill>
                  <a:srgbClr val="0000FF"/>
                </a:solidFill>
              </a:rPr>
              <a:t>增加幅度小</a:t>
            </a:r>
            <a:endParaRPr lang="zh-CN" altLang="en-US" baseline="30000">
              <a:solidFill>
                <a:srgbClr val="0000FF"/>
              </a:solidFill>
            </a:endParaRPr>
          </a:p>
        </p:txBody>
      </p:sp>
      <p:sp>
        <p:nvSpPr>
          <p:cNvPr id="602131" name="Text Box 19">
            <a:extLst>
              <a:ext uri="{FF2B5EF4-FFF2-40B4-BE49-F238E27FC236}">
                <a16:creationId xmlns:a16="http://schemas.microsoft.com/office/drawing/2014/main" id="{E24CA1ED-EB6E-4F1C-85A6-1A9718A32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852738"/>
            <a:ext cx="2232025" cy="1433512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同主族，</a:t>
            </a:r>
          </a:p>
          <a:p>
            <a:pPr>
              <a:spcBef>
                <a:spcPct val="20000"/>
              </a:spcBef>
            </a:pPr>
            <a:r>
              <a:rPr lang="en-US" altLang="zh-CN" sz="4000" i="1">
                <a:solidFill>
                  <a:schemeClr val="tx1"/>
                </a:solidFill>
              </a:rPr>
              <a:t>n 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, </a:t>
            </a:r>
            <a:r>
              <a:rPr lang="en-US" altLang="zh-CN" sz="4000" i="1">
                <a:solidFill>
                  <a:schemeClr val="tx1"/>
                </a:solidFill>
              </a:rPr>
              <a:t>I</a:t>
            </a:r>
            <a:r>
              <a:rPr lang="en-US" altLang="zh-CN" sz="4000" baseline="-25000">
                <a:solidFill>
                  <a:schemeClr val="tx1"/>
                </a:solidFill>
              </a:rPr>
              <a:t>1</a:t>
            </a:r>
            <a:r>
              <a:rPr lang="en-US" altLang="zh-CN" sz="4000" i="1">
                <a:solidFill>
                  <a:schemeClr val="tx1"/>
                </a:solidFill>
              </a:rPr>
              <a:t> 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.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0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0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2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2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0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0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117" grpId="0" autoUpdateAnimBg="0"/>
      <p:bldP spid="602118" grpId="0" animBg="1"/>
      <p:bldP spid="602122" grpId="0" animBg="1"/>
      <p:bldP spid="602130" grpId="0" animBg="1"/>
      <p:bldP spid="60213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>
            <a:extLst>
              <a:ext uri="{FF2B5EF4-FFF2-40B4-BE49-F238E27FC236}">
                <a16:creationId xmlns:a16="http://schemas.microsoft.com/office/drawing/2014/main" id="{AC26BD80-A82C-42BE-840E-3FA5C586C1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2997200"/>
            <a:ext cx="8497888" cy="360045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zh-CN" altLang="en-US" sz="4000">
                <a:solidFill>
                  <a:schemeClr val="tx1"/>
                </a:solidFill>
              </a:rPr>
              <a:t>电负性定义：</a:t>
            </a:r>
            <a:r>
              <a:rPr lang="zh-CN" altLang="en-US" sz="4000">
                <a:solidFill>
                  <a:srgbClr val="0000FF"/>
                </a:solidFill>
              </a:rPr>
              <a:t>在分子中某原子吸引电子的能力</a:t>
            </a:r>
            <a:r>
              <a:rPr lang="en-US" altLang="zh-CN" sz="4000">
                <a:solidFill>
                  <a:schemeClr val="tx1"/>
                </a:solidFill>
              </a:rPr>
              <a:t>(</a:t>
            </a:r>
            <a:r>
              <a:rPr lang="zh-CN" altLang="en-US" sz="4000">
                <a:solidFill>
                  <a:schemeClr val="tx1"/>
                </a:solidFill>
              </a:rPr>
              <a:t>用</a:t>
            </a:r>
            <a:r>
              <a:rPr lang="zh-CN" altLang="en-US" sz="4000" i="1">
                <a:solidFill>
                  <a:schemeClr val="tx1"/>
                </a:solidFill>
                <a:sym typeface="Symbol" panose="05050102010706020507" pitchFamily="18" charset="2"/>
              </a:rPr>
              <a:t></a:t>
            </a:r>
            <a:r>
              <a:rPr lang="zh-CN" altLang="en-US" sz="4000">
                <a:solidFill>
                  <a:schemeClr val="tx1"/>
                </a:solidFill>
                <a:sym typeface="Symbol" panose="05050102010706020507" pitchFamily="18" charset="2"/>
              </a:rPr>
              <a:t>表示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)</a:t>
            </a:r>
            <a:r>
              <a:rPr lang="zh-CN" altLang="en-US" sz="4000">
                <a:solidFill>
                  <a:schemeClr val="tx1"/>
                </a:solidFill>
              </a:rPr>
              <a:t>。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zh-CN" altLang="en-US" sz="4000">
                <a:solidFill>
                  <a:schemeClr val="tx1"/>
                </a:solidFill>
              </a:rPr>
              <a:t>元素的电负性越大，表示该元素原子在分子中吸引电子向自身偏移的能力就越大。</a:t>
            </a:r>
          </a:p>
        </p:txBody>
      </p:sp>
      <p:sp>
        <p:nvSpPr>
          <p:cNvPr id="63493" name="Rectangle 5">
            <a:extLst>
              <a:ext uri="{FF2B5EF4-FFF2-40B4-BE49-F238E27FC236}">
                <a16:creationId xmlns:a16="http://schemas.microsoft.com/office/drawing/2014/main" id="{C52B196E-42DE-40BE-8407-F2F9865FB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88913"/>
            <a:ext cx="8280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4000">
                <a:solidFill>
                  <a:schemeClr val="tx1"/>
                </a:solidFill>
                <a:ea typeface="宋体" panose="02010600030101010101" pitchFamily="2" charset="-122"/>
              </a:rPr>
              <a:t>电负性 </a:t>
            </a:r>
            <a:r>
              <a:rPr lang="en-US" altLang="zh-CN" sz="4000">
                <a:solidFill>
                  <a:schemeClr val="tx1"/>
                </a:solidFill>
                <a:ea typeface="宋体" panose="02010600030101010101" pitchFamily="2" charset="-122"/>
              </a:rPr>
              <a:t>(Electronegativity )</a:t>
            </a:r>
          </a:p>
        </p:txBody>
      </p:sp>
      <p:sp>
        <p:nvSpPr>
          <p:cNvPr id="498690" name="Text Box 2">
            <a:extLst>
              <a:ext uri="{FF2B5EF4-FFF2-40B4-BE49-F238E27FC236}">
                <a16:creationId xmlns:a16="http://schemas.microsoft.com/office/drawing/2014/main" id="{C0390692-6350-40C9-B93B-B6ECCCB0A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981075"/>
            <a:ext cx="835342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为了全面衡量分子中各原子吸引电子的能力， </a:t>
            </a:r>
            <a:r>
              <a:rPr lang="en-US" altLang="zh-CN" sz="4000">
                <a:solidFill>
                  <a:schemeClr val="tx1"/>
                </a:solidFill>
              </a:rPr>
              <a:t>Pauling </a:t>
            </a:r>
            <a:r>
              <a:rPr lang="zh-CN" altLang="en-US" sz="4000">
                <a:solidFill>
                  <a:schemeClr val="tx1"/>
                </a:solidFill>
              </a:rPr>
              <a:t>在</a:t>
            </a:r>
            <a:r>
              <a:rPr lang="en-US" altLang="zh-CN" sz="4000">
                <a:solidFill>
                  <a:schemeClr val="tx1"/>
                </a:solidFill>
              </a:rPr>
              <a:t>1932</a:t>
            </a:r>
            <a:r>
              <a:rPr lang="zh-CN" altLang="en-US" sz="4000">
                <a:solidFill>
                  <a:schemeClr val="tx1"/>
                </a:solidFill>
              </a:rPr>
              <a:t>年首先提出电负性的概念。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uiExpand="1" build="p" autoUpdateAnimBg="0"/>
      <p:bldP spid="49869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CC7794D5-F164-4A0B-9EA6-6959818110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15888"/>
            <a:ext cx="8353425" cy="936625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Pauling</a:t>
            </a:r>
            <a:r>
              <a:rPr lang="zh-CN" altLang="en-US" sz="4000">
                <a:solidFill>
                  <a:schemeClr val="tx1"/>
                </a:solidFill>
              </a:rPr>
              <a:t>电负性标度</a:t>
            </a:r>
            <a:r>
              <a:rPr lang="en-US" altLang="zh-CN" sz="4000">
                <a:solidFill>
                  <a:schemeClr val="tx1"/>
                </a:solidFill>
              </a:rPr>
              <a:t>(</a:t>
            </a:r>
            <a:r>
              <a:rPr lang="en-US" altLang="zh-CN" sz="4000" i="1">
                <a:solidFill>
                  <a:schemeClr val="tx1"/>
                </a:solidFill>
                <a:sym typeface="Symbol" panose="05050102010706020507" pitchFamily="18" charset="2"/>
              </a:rPr>
              <a:t></a:t>
            </a:r>
            <a:r>
              <a:rPr lang="en-US" altLang="zh-CN" sz="4000" baseline="-30000">
                <a:solidFill>
                  <a:schemeClr val="tx1"/>
                </a:solidFill>
              </a:rPr>
              <a:t>P</a:t>
            </a:r>
            <a:r>
              <a:rPr lang="en-US" altLang="zh-CN" sz="4000">
                <a:solidFill>
                  <a:schemeClr val="tx1"/>
                </a:solidFill>
              </a:rPr>
              <a:t>) </a:t>
            </a:r>
            <a:r>
              <a:rPr lang="zh-CN" altLang="en-US" sz="4000">
                <a:solidFill>
                  <a:schemeClr val="tx1"/>
                </a:solidFill>
              </a:rPr>
              <a:t>： </a:t>
            </a:r>
            <a:endParaRPr lang="zh-CN" altLang="en-US" sz="4000" baseline="-30000">
              <a:solidFill>
                <a:schemeClr val="tx1"/>
              </a:solidFill>
            </a:endParaRPr>
          </a:p>
        </p:txBody>
      </p:sp>
      <p:sp>
        <p:nvSpPr>
          <p:cNvPr id="64516" name="Text Box 4">
            <a:extLst>
              <a:ext uri="{FF2B5EF4-FFF2-40B4-BE49-F238E27FC236}">
                <a16:creationId xmlns:a16="http://schemas.microsoft.com/office/drawing/2014/main" id="{B2B11F47-59C4-4A98-8C22-664F6D236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196975"/>
            <a:ext cx="8281988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zh-CN" sz="4000">
                <a:solidFill>
                  <a:schemeClr val="tx1"/>
                </a:solidFill>
              </a:rPr>
              <a:t>Pauling</a:t>
            </a:r>
            <a:r>
              <a:rPr lang="zh-CN" altLang="en-US" sz="4000">
                <a:solidFill>
                  <a:schemeClr val="tx1"/>
                </a:solidFill>
              </a:rPr>
              <a:t>电负性是以最活泼非金属元素原子  </a:t>
            </a:r>
            <a:r>
              <a:rPr lang="zh-CN" altLang="en-US" sz="4000" i="1">
                <a:solidFill>
                  <a:schemeClr val="tx1"/>
                </a:solidFill>
                <a:sym typeface="Symbol" panose="05050102010706020507" pitchFamily="18" charset="2"/>
              </a:rPr>
              <a:t></a:t>
            </a:r>
            <a:r>
              <a:rPr lang="en-US" altLang="zh-CN" sz="4000" baseline="-25000">
                <a:solidFill>
                  <a:schemeClr val="tx1"/>
                </a:solidFill>
              </a:rPr>
              <a:t>p</a:t>
            </a:r>
            <a:r>
              <a:rPr lang="en-US" altLang="zh-CN" sz="4000">
                <a:solidFill>
                  <a:schemeClr val="tx1"/>
                </a:solidFill>
              </a:rPr>
              <a:t>(F) = 4.0 </a:t>
            </a:r>
            <a:r>
              <a:rPr lang="zh-CN" altLang="en-US" sz="4000">
                <a:solidFill>
                  <a:schemeClr val="tx1"/>
                </a:solidFill>
              </a:rPr>
              <a:t>为基础，来计算其它元素原子的电负性值，因而是一个</a:t>
            </a:r>
            <a:r>
              <a:rPr lang="zh-CN" altLang="en-US" sz="4000">
                <a:solidFill>
                  <a:srgbClr val="FF0000"/>
                </a:solidFill>
              </a:rPr>
              <a:t>相对值，无单位</a:t>
            </a:r>
            <a:r>
              <a:rPr lang="zh-CN" altLang="en-US" sz="4000">
                <a:solidFill>
                  <a:schemeClr val="tx1"/>
                </a:solidFill>
              </a:rPr>
              <a:t>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uiExpand="1" build="p" autoUpdateAnimBg="0"/>
      <p:bldP spid="645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8" name="Picture 4" descr="8">
            <a:extLst>
              <a:ext uri="{FF2B5EF4-FFF2-40B4-BE49-F238E27FC236}">
                <a16:creationId xmlns:a16="http://schemas.microsoft.com/office/drawing/2014/main" id="{00D7F4D7-E206-409C-AD54-A7118B926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268413"/>
            <a:ext cx="8964612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789" name="Rectangle 5">
            <a:extLst>
              <a:ext uri="{FF2B5EF4-FFF2-40B4-BE49-F238E27FC236}">
                <a16:creationId xmlns:a16="http://schemas.microsoft.com/office/drawing/2014/main" id="{61A2E92B-E314-4964-A70A-882C6ADD0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115888"/>
            <a:ext cx="38163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5400">
                <a:solidFill>
                  <a:schemeClr val="tx1"/>
                </a:solidFill>
              </a:rPr>
              <a:t>电负性</a:t>
            </a:r>
            <a:r>
              <a:rPr lang="zh-CN" altLang="en-US" sz="5400" i="1">
                <a:solidFill>
                  <a:schemeClr val="tx1"/>
                </a:solidFill>
                <a:sym typeface="Symbol" panose="05050102010706020507" pitchFamily="18" charset="2"/>
              </a:rPr>
              <a:t></a:t>
            </a:r>
            <a:r>
              <a:rPr lang="en-US" altLang="zh-CN" sz="5400" baseline="-25000">
                <a:solidFill>
                  <a:schemeClr val="tx1"/>
                </a:solidFill>
                <a:sym typeface="Symbol" panose="05050102010706020507" pitchFamily="18" charset="2"/>
              </a:rPr>
              <a:t>P</a:t>
            </a:r>
            <a:endParaRPr lang="en-US" altLang="zh-CN" sz="4800" baseline="-25000">
              <a:solidFill>
                <a:schemeClr val="tx1"/>
              </a:solidFill>
            </a:endParaRPr>
          </a:p>
        </p:txBody>
      </p:sp>
      <p:sp>
        <p:nvSpPr>
          <p:cNvPr id="118795" name="Rectangle 11">
            <a:extLst>
              <a:ext uri="{FF2B5EF4-FFF2-40B4-BE49-F238E27FC236}">
                <a16:creationId xmlns:a16="http://schemas.microsoft.com/office/drawing/2014/main" id="{406D4B0E-409F-4CB8-88BE-CA0592197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2276475"/>
            <a:ext cx="4346575" cy="823913"/>
          </a:xfrm>
          <a:prstGeom prst="rect">
            <a:avLst/>
          </a:prstGeom>
          <a:gradFill rotWithShape="1">
            <a:gsLst>
              <a:gs pos="0">
                <a:srgbClr val="FFCCFF">
                  <a:gamma/>
                  <a:shade val="89020"/>
                  <a:invGamma/>
                  <a:alpha val="83000"/>
                </a:srgbClr>
              </a:gs>
              <a:gs pos="50000">
                <a:srgbClr val="FFCCFF">
                  <a:alpha val="75999"/>
                </a:srgbClr>
              </a:gs>
              <a:gs pos="100000">
                <a:srgbClr val="FFCCFF">
                  <a:gamma/>
                  <a:shade val="89020"/>
                  <a:invGamma/>
                  <a:alpha val="83000"/>
                </a:srgb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800" i="1">
                <a:solidFill>
                  <a:schemeClr val="tx1"/>
                </a:solidFill>
                <a:sym typeface="Symbol" panose="05050102010706020507" pitchFamily="18" charset="2"/>
              </a:rPr>
              <a:t></a:t>
            </a:r>
            <a:r>
              <a:rPr lang="en-US" altLang="zh-CN" sz="480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zh-CN" sz="4800" i="1">
                <a:solidFill>
                  <a:schemeClr val="tx1"/>
                </a:solidFill>
                <a:cs typeface="Times New Roman" panose="02020603050405020304" pitchFamily="18" charset="0"/>
              </a:rPr>
              <a:t>&lt; </a:t>
            </a:r>
            <a:r>
              <a:rPr lang="en-US" altLang="zh-CN" sz="4000">
                <a:solidFill>
                  <a:schemeClr val="tx1"/>
                </a:solidFill>
                <a:cs typeface="Times New Roman" panose="02020603050405020304" pitchFamily="18" charset="0"/>
              </a:rPr>
              <a:t>2.0</a:t>
            </a:r>
            <a:r>
              <a:rPr lang="zh-CN" altLang="en-US" sz="4000">
                <a:solidFill>
                  <a:schemeClr val="tx1"/>
                </a:solidFill>
                <a:cs typeface="Times New Roman" panose="02020603050405020304" pitchFamily="18" charset="0"/>
              </a:rPr>
              <a:t>，金属元素</a:t>
            </a:r>
          </a:p>
        </p:txBody>
      </p:sp>
      <p:sp>
        <p:nvSpPr>
          <p:cNvPr id="118796" name="Rectangle 12">
            <a:extLst>
              <a:ext uri="{FF2B5EF4-FFF2-40B4-BE49-F238E27FC236}">
                <a16:creationId xmlns:a16="http://schemas.microsoft.com/office/drawing/2014/main" id="{872DAF9C-BF49-4018-8A1C-49C632E22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2525" y="536575"/>
            <a:ext cx="2732088" cy="1433513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Symbol" panose="05050102010706020507" pitchFamily="18" charset="2"/>
              <a:buNone/>
            </a:pPr>
            <a:r>
              <a:rPr lang="en-US" altLang="zh-CN" sz="4800" i="1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 </a:t>
            </a:r>
            <a:r>
              <a:rPr lang="en-US" altLang="zh-CN" sz="4800" i="1">
                <a:solidFill>
                  <a:schemeClr val="tx1"/>
                </a:solidFill>
                <a:cs typeface="Times New Roman" panose="02020603050405020304" pitchFamily="18" charset="0"/>
              </a:rPr>
              <a:t>&gt;</a:t>
            </a:r>
            <a:r>
              <a:rPr lang="en-US" altLang="zh-CN" sz="4000">
                <a:solidFill>
                  <a:schemeClr val="tx1"/>
                </a:solidFill>
                <a:cs typeface="Times New Roman" panose="02020603050405020304" pitchFamily="18" charset="0"/>
              </a:rPr>
              <a:t> 2.0</a:t>
            </a:r>
            <a:r>
              <a:rPr lang="zh-CN" altLang="en-US" sz="4000">
                <a:solidFill>
                  <a:schemeClr val="tx1"/>
                </a:solidFill>
                <a:cs typeface="Times New Roman" panose="02020603050405020304" pitchFamily="18" charset="0"/>
              </a:rPr>
              <a:t>，</a:t>
            </a:r>
          </a:p>
          <a:p>
            <a:pPr>
              <a:buFont typeface="Symbol" panose="05050102010706020507" pitchFamily="18" charset="2"/>
              <a:buNone/>
            </a:pPr>
            <a:r>
              <a:rPr lang="zh-CN" altLang="en-US" sz="4000">
                <a:solidFill>
                  <a:schemeClr val="tx1"/>
                </a:solidFill>
                <a:cs typeface="Times New Roman" panose="02020603050405020304" pitchFamily="18" charset="0"/>
              </a:rPr>
              <a:t>非金属元素</a:t>
            </a:r>
          </a:p>
        </p:txBody>
      </p:sp>
      <p:grpSp>
        <p:nvGrpSpPr>
          <p:cNvPr id="118799" name="Group 15">
            <a:extLst>
              <a:ext uri="{FF2B5EF4-FFF2-40B4-BE49-F238E27FC236}">
                <a16:creationId xmlns:a16="http://schemas.microsoft.com/office/drawing/2014/main" id="{61F0EFA8-26DF-4F36-A35C-FD9381CC716E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5300663"/>
            <a:ext cx="8208963" cy="714375"/>
            <a:chOff x="204" y="3339"/>
            <a:chExt cx="5171" cy="450"/>
          </a:xfrm>
        </p:grpSpPr>
        <p:sp>
          <p:nvSpPr>
            <p:cNvPr id="118791" name="Line 7">
              <a:extLst>
                <a:ext uri="{FF2B5EF4-FFF2-40B4-BE49-F238E27FC236}">
                  <a16:creationId xmlns:a16="http://schemas.microsoft.com/office/drawing/2014/main" id="{EB4742AC-5D3F-49BB-B82B-C0C192F007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" y="3339"/>
              <a:ext cx="5171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798" name="Text Box 14">
              <a:extLst>
                <a:ext uri="{FF2B5EF4-FFF2-40B4-BE49-F238E27FC236}">
                  <a16:creationId xmlns:a16="http://schemas.microsoft.com/office/drawing/2014/main" id="{25FE8788-D4E9-4858-9A9B-7074AE91DF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6" y="3385"/>
              <a:ext cx="862" cy="40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600">
                  <a:solidFill>
                    <a:srgbClr val="0000CC"/>
                  </a:solidFill>
                </a:rPr>
                <a:t>增大</a:t>
              </a:r>
            </a:p>
          </p:txBody>
        </p:sp>
      </p:grpSp>
      <p:grpSp>
        <p:nvGrpSpPr>
          <p:cNvPr id="118801" name="Group 17">
            <a:extLst>
              <a:ext uri="{FF2B5EF4-FFF2-40B4-BE49-F238E27FC236}">
                <a16:creationId xmlns:a16="http://schemas.microsoft.com/office/drawing/2014/main" id="{8119C76D-3B8F-4AB5-A681-79C11F491C4E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2276475"/>
            <a:ext cx="647700" cy="3167063"/>
            <a:chOff x="113" y="1434"/>
            <a:chExt cx="408" cy="1995"/>
          </a:xfrm>
        </p:grpSpPr>
        <p:sp>
          <p:nvSpPr>
            <p:cNvPr id="118790" name="Line 6">
              <a:extLst>
                <a:ext uri="{FF2B5EF4-FFF2-40B4-BE49-F238E27FC236}">
                  <a16:creationId xmlns:a16="http://schemas.microsoft.com/office/drawing/2014/main" id="{AD3D79E9-4949-495F-A21E-DEE328EF08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" y="1434"/>
              <a:ext cx="0" cy="1995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800" name="Text Box 16">
              <a:extLst>
                <a:ext uri="{FF2B5EF4-FFF2-40B4-BE49-F238E27FC236}">
                  <a16:creationId xmlns:a16="http://schemas.microsoft.com/office/drawing/2014/main" id="{A2790A23-05E6-41E9-8EEB-53F1AD1154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1979"/>
              <a:ext cx="363" cy="75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600">
                  <a:solidFill>
                    <a:srgbClr val="FF0000"/>
                  </a:solidFill>
                </a:rPr>
                <a:t>减小</a:t>
              </a:r>
            </a:p>
          </p:txBody>
        </p:sp>
      </p:grpSp>
      <p:sp>
        <p:nvSpPr>
          <p:cNvPr id="118802" name="Rectangle 18">
            <a:extLst>
              <a:ext uri="{FF2B5EF4-FFF2-40B4-BE49-F238E27FC236}">
                <a16:creationId xmlns:a16="http://schemas.microsoft.com/office/drawing/2014/main" id="{99FE4608-B195-4DCE-A2E9-6E875D7A9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913" y="2349500"/>
            <a:ext cx="790575" cy="7191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3.98</a:t>
            </a:r>
          </a:p>
        </p:txBody>
      </p:sp>
      <p:sp>
        <p:nvSpPr>
          <p:cNvPr id="118803" name="Rectangle 19">
            <a:extLst>
              <a:ext uri="{FF2B5EF4-FFF2-40B4-BE49-F238E27FC236}">
                <a16:creationId xmlns:a16="http://schemas.microsoft.com/office/drawing/2014/main" id="{8DD89333-39E7-4373-A301-48F7D1169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4724400"/>
            <a:ext cx="647700" cy="79216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Cs </a:t>
            </a: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0.79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8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8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8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8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8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8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5" grpId="0" animBg="1"/>
      <p:bldP spid="118796" grpId="0" animBg="1"/>
      <p:bldP spid="118802" grpId="0" animBg="1"/>
      <p:bldP spid="11880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Rectangle 2">
            <a:extLst>
              <a:ext uri="{FF2B5EF4-FFF2-40B4-BE49-F238E27FC236}">
                <a16:creationId xmlns:a16="http://schemas.microsoft.com/office/drawing/2014/main" id="{465732CF-9874-4A57-A4FD-44E52991922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11188" y="115888"/>
            <a:ext cx="7772400" cy="666750"/>
          </a:xfrm>
        </p:spPr>
        <p:txBody>
          <a:bodyPr/>
          <a:lstStyle/>
          <a:p>
            <a:r>
              <a:rPr lang="zh-CN" altLang="en-US" sz="4000">
                <a:solidFill>
                  <a:schemeClr val="tx1"/>
                </a:solidFill>
              </a:rPr>
              <a:t>元素性质变化的周期性</a:t>
            </a:r>
          </a:p>
        </p:txBody>
      </p:sp>
      <p:sp>
        <p:nvSpPr>
          <p:cNvPr id="614403" name="Rectangle 3">
            <a:extLst>
              <a:ext uri="{FF2B5EF4-FFF2-40B4-BE49-F238E27FC236}">
                <a16:creationId xmlns:a16="http://schemas.microsoft.com/office/drawing/2014/main" id="{7BBC48F4-CBA6-4904-AD7C-FEC345FF7F6A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9388" y="836613"/>
            <a:ext cx="8785225" cy="649287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3600">
                <a:solidFill>
                  <a:schemeClr val="tx1"/>
                </a:solidFill>
              </a:rPr>
              <a:t>原子半径</a:t>
            </a:r>
            <a:r>
              <a:rPr lang="en-US" altLang="zh-CN" sz="3600" i="1">
                <a:solidFill>
                  <a:schemeClr val="tx1"/>
                </a:solidFill>
              </a:rPr>
              <a:t>r</a:t>
            </a:r>
            <a:r>
              <a:rPr lang="zh-CN" altLang="en-US" sz="3600">
                <a:solidFill>
                  <a:schemeClr val="tx1"/>
                </a:solidFill>
              </a:rPr>
              <a:t>、电离能</a:t>
            </a:r>
            <a:r>
              <a:rPr lang="en-US" altLang="zh-CN" sz="3600" i="1">
                <a:solidFill>
                  <a:schemeClr val="tx1"/>
                </a:solidFill>
              </a:rPr>
              <a:t>I</a:t>
            </a:r>
            <a:r>
              <a:rPr lang="en-US" altLang="zh-CN" sz="3600" baseline="-25000">
                <a:solidFill>
                  <a:schemeClr val="tx1"/>
                </a:solidFill>
              </a:rPr>
              <a:t>1</a:t>
            </a:r>
            <a:r>
              <a:rPr lang="zh-CN" altLang="en-US" sz="3600">
                <a:solidFill>
                  <a:schemeClr val="tx1"/>
                </a:solidFill>
              </a:rPr>
              <a:t>、电负性</a:t>
            </a:r>
            <a:r>
              <a:rPr lang="zh-CN" altLang="en-US" sz="3600" i="1">
                <a:solidFill>
                  <a:schemeClr val="tx1"/>
                </a:solidFill>
                <a:sym typeface="Symbol" panose="05050102010706020507" pitchFamily="18" charset="2"/>
              </a:rPr>
              <a:t></a:t>
            </a:r>
            <a:r>
              <a:rPr lang="zh-CN" altLang="en-US" sz="3600">
                <a:solidFill>
                  <a:schemeClr val="tx1"/>
                </a:solidFill>
              </a:rPr>
              <a:t>的变化趋势</a:t>
            </a:r>
          </a:p>
        </p:txBody>
      </p:sp>
      <p:graphicFrame>
        <p:nvGraphicFramePr>
          <p:cNvPr id="614404" name="Object 4">
            <a:extLst>
              <a:ext uri="{FF2B5EF4-FFF2-40B4-BE49-F238E27FC236}">
                <a16:creationId xmlns:a16="http://schemas.microsoft.com/office/drawing/2014/main" id="{52C05059-A125-486E-8803-CB1468EF5900}"/>
              </a:ext>
            </a:extLst>
          </p:cNvPr>
          <p:cNvGraphicFramePr>
            <a:graphicFrameLocks noChangeAspect="1"/>
          </p:cNvGraphicFramePr>
          <p:nvPr>
            <p:ph sz="half" idx="4294967295"/>
          </p:nvPr>
        </p:nvGraphicFramePr>
        <p:xfrm>
          <a:off x="2195513" y="2852738"/>
          <a:ext cx="4535487" cy="292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25" name="位图图像" r:id="rId3" imgW="10507542" imgH="6780952" progId="Paint.Picture">
                  <p:embed/>
                </p:oleObj>
              </mc:Choice>
              <mc:Fallback>
                <p:oleObj name="位图图像" r:id="rId3" imgW="10507542" imgH="6780952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852738"/>
                        <a:ext cx="4535487" cy="292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06" name="AutoShape 6">
            <a:extLst>
              <a:ext uri="{FF2B5EF4-FFF2-40B4-BE49-F238E27FC236}">
                <a16:creationId xmlns:a16="http://schemas.microsoft.com/office/drawing/2014/main" id="{ADA6794E-BE2A-42A9-994B-AFDD6760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1412875"/>
            <a:ext cx="5761037" cy="1438275"/>
          </a:xfrm>
          <a:prstGeom prst="rightArrow">
            <a:avLst>
              <a:gd name="adj1" fmla="val 50000"/>
              <a:gd name="adj2" fmla="val 10013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4400" i="1">
                <a:solidFill>
                  <a:srgbClr val="D60093"/>
                </a:solidFill>
              </a:rPr>
              <a:t>I</a:t>
            </a:r>
            <a:r>
              <a:rPr lang="en-US" altLang="zh-CN" sz="4400" baseline="-25000">
                <a:solidFill>
                  <a:srgbClr val="D60093"/>
                </a:solidFill>
              </a:rPr>
              <a:t>1</a:t>
            </a:r>
            <a:r>
              <a:rPr lang="en-US" altLang="zh-CN" sz="4400" i="1">
                <a:solidFill>
                  <a:srgbClr val="D60093"/>
                </a:solidFill>
              </a:rPr>
              <a:t>,   </a:t>
            </a:r>
            <a:r>
              <a:rPr lang="en-US" altLang="zh-CN" sz="4400" i="1">
                <a:solidFill>
                  <a:srgbClr val="D60093"/>
                </a:solidFill>
                <a:sym typeface="Symbol" panose="05050102010706020507" pitchFamily="18" charset="2"/>
              </a:rPr>
              <a:t></a:t>
            </a:r>
            <a:r>
              <a:rPr lang="en-US" altLang="zh-CN" sz="4400" i="1">
                <a:solidFill>
                  <a:srgbClr val="D60093"/>
                </a:solidFill>
              </a:rPr>
              <a:t>      </a:t>
            </a:r>
            <a:r>
              <a:rPr lang="zh-CN" altLang="en-US" sz="4400">
                <a:solidFill>
                  <a:schemeClr val="accent2"/>
                </a:solidFill>
              </a:rPr>
              <a:t>增加</a:t>
            </a:r>
          </a:p>
        </p:txBody>
      </p:sp>
      <p:grpSp>
        <p:nvGrpSpPr>
          <p:cNvPr id="614420" name="Group 20">
            <a:extLst>
              <a:ext uri="{FF2B5EF4-FFF2-40B4-BE49-F238E27FC236}">
                <a16:creationId xmlns:a16="http://schemas.microsoft.com/office/drawing/2014/main" id="{C06732C3-4F9E-4923-9EFE-3516CE77523B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2924175"/>
            <a:ext cx="1152525" cy="3529013"/>
            <a:chOff x="476" y="1842"/>
            <a:chExt cx="726" cy="2223"/>
          </a:xfrm>
        </p:grpSpPr>
        <p:sp>
          <p:nvSpPr>
            <p:cNvPr id="614410" name="AutoShape 10">
              <a:extLst>
                <a:ext uri="{FF2B5EF4-FFF2-40B4-BE49-F238E27FC236}">
                  <a16:creationId xmlns:a16="http://schemas.microsoft.com/office/drawing/2014/main" id="{605CED70-E5A5-4C07-8212-A5ED0C450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1842"/>
              <a:ext cx="726" cy="2223"/>
            </a:xfrm>
            <a:prstGeom prst="downArrow">
              <a:avLst>
                <a:gd name="adj1" fmla="val 50000"/>
                <a:gd name="adj2" fmla="val 76550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14411" name="Text Box 11">
              <a:extLst>
                <a:ext uri="{FF2B5EF4-FFF2-40B4-BE49-F238E27FC236}">
                  <a16:creationId xmlns:a16="http://schemas.microsoft.com/office/drawing/2014/main" id="{7A9CC2A6-D994-40F7-A193-745B92A846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" y="1933"/>
              <a:ext cx="408" cy="19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4000" i="1">
                  <a:solidFill>
                    <a:srgbClr val="6600CC"/>
                  </a:solidFill>
                </a:rPr>
                <a:t>r</a:t>
              </a:r>
            </a:p>
            <a:p>
              <a:pPr algn="ctr">
                <a:spcBef>
                  <a:spcPct val="50000"/>
                </a:spcBef>
              </a:pPr>
              <a:endParaRPr lang="en-US" altLang="zh-CN" sz="4000">
                <a:solidFill>
                  <a:srgbClr val="6600CC"/>
                </a:solidFill>
              </a:endParaRPr>
            </a:p>
            <a:p>
              <a:pPr algn="ctr">
                <a:spcBef>
                  <a:spcPct val="50000"/>
                </a:spcBef>
              </a:pPr>
              <a:r>
                <a:rPr lang="zh-CN" altLang="en-US" sz="4000">
                  <a:solidFill>
                    <a:schemeClr val="accent2"/>
                  </a:solidFill>
                </a:rPr>
                <a:t>增加</a:t>
              </a:r>
            </a:p>
          </p:txBody>
        </p:sp>
      </p:grpSp>
      <p:grpSp>
        <p:nvGrpSpPr>
          <p:cNvPr id="614422" name="Group 22">
            <a:extLst>
              <a:ext uri="{FF2B5EF4-FFF2-40B4-BE49-F238E27FC236}">
                <a16:creationId xmlns:a16="http://schemas.microsoft.com/office/drawing/2014/main" id="{CB240012-CF97-4723-8CC1-A522C557AD14}"/>
              </a:ext>
            </a:extLst>
          </p:cNvPr>
          <p:cNvGrpSpPr>
            <a:grpSpLocks/>
          </p:cNvGrpSpPr>
          <p:nvPr/>
        </p:nvGrpSpPr>
        <p:grpSpPr bwMode="auto">
          <a:xfrm>
            <a:off x="2124075" y="5805488"/>
            <a:ext cx="5184775" cy="936625"/>
            <a:chOff x="1338" y="3730"/>
            <a:chExt cx="3266" cy="590"/>
          </a:xfrm>
        </p:grpSpPr>
        <p:sp>
          <p:nvSpPr>
            <p:cNvPr id="614421" name="AutoShape 21">
              <a:extLst>
                <a:ext uri="{FF2B5EF4-FFF2-40B4-BE49-F238E27FC236}">
                  <a16:creationId xmlns:a16="http://schemas.microsoft.com/office/drawing/2014/main" id="{81283ACE-2FA8-4D4D-B73D-8491357EB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3730"/>
              <a:ext cx="3266" cy="590"/>
            </a:xfrm>
            <a:prstGeom prst="rightArrow">
              <a:avLst>
                <a:gd name="adj1" fmla="val 50000"/>
                <a:gd name="adj2" fmla="val 138390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414" name="Text Box 14">
              <a:extLst>
                <a:ext uri="{FF2B5EF4-FFF2-40B4-BE49-F238E27FC236}">
                  <a16:creationId xmlns:a16="http://schemas.microsoft.com/office/drawing/2014/main" id="{8D42209C-5431-4AD4-961F-A5E5A09A89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3793"/>
              <a:ext cx="172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 i="1">
                  <a:solidFill>
                    <a:srgbClr val="6600CC"/>
                  </a:solidFill>
                </a:rPr>
                <a:t>r          </a:t>
              </a:r>
              <a:r>
                <a:rPr lang="zh-CN" altLang="en-US" sz="4000">
                  <a:solidFill>
                    <a:srgbClr val="FF0000"/>
                  </a:solidFill>
                </a:rPr>
                <a:t>减小</a:t>
              </a:r>
            </a:p>
          </p:txBody>
        </p:sp>
      </p:grpSp>
      <p:grpSp>
        <p:nvGrpSpPr>
          <p:cNvPr id="614424" name="Group 24">
            <a:extLst>
              <a:ext uri="{FF2B5EF4-FFF2-40B4-BE49-F238E27FC236}">
                <a16:creationId xmlns:a16="http://schemas.microsoft.com/office/drawing/2014/main" id="{D43B9BCA-A417-4B2A-94DF-FDEEB3FA4CDF}"/>
              </a:ext>
            </a:extLst>
          </p:cNvPr>
          <p:cNvGrpSpPr>
            <a:grpSpLocks/>
          </p:cNvGrpSpPr>
          <p:nvPr/>
        </p:nvGrpSpPr>
        <p:grpSpPr bwMode="auto">
          <a:xfrm>
            <a:off x="7092950" y="2852738"/>
            <a:ext cx="1547813" cy="3671887"/>
            <a:chOff x="4468" y="1797"/>
            <a:chExt cx="975" cy="2313"/>
          </a:xfrm>
        </p:grpSpPr>
        <p:sp>
          <p:nvSpPr>
            <p:cNvPr id="614423" name="AutoShape 23">
              <a:extLst>
                <a:ext uri="{FF2B5EF4-FFF2-40B4-BE49-F238E27FC236}">
                  <a16:creationId xmlns:a16="http://schemas.microsoft.com/office/drawing/2014/main" id="{9B88B95A-4B6C-44DE-9672-12808F04F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8" y="1797"/>
              <a:ext cx="975" cy="2313"/>
            </a:xfrm>
            <a:prstGeom prst="downArrow">
              <a:avLst>
                <a:gd name="adj1" fmla="val 50000"/>
                <a:gd name="adj2" fmla="val 59308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14417" name="Text Box 17">
              <a:extLst>
                <a:ext uri="{FF2B5EF4-FFF2-40B4-BE49-F238E27FC236}">
                  <a16:creationId xmlns:a16="http://schemas.microsoft.com/office/drawing/2014/main" id="{F86CBC9A-9344-4627-8294-002EAD41B4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0" y="1888"/>
              <a:ext cx="498" cy="17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000" i="1">
                  <a:solidFill>
                    <a:srgbClr val="D60093"/>
                  </a:solidFill>
                </a:rPr>
                <a:t>I</a:t>
              </a:r>
              <a:r>
                <a:rPr lang="en-US" altLang="zh-CN" sz="4000" baseline="-25000">
                  <a:solidFill>
                    <a:srgbClr val="D60093"/>
                  </a:solidFill>
                </a:rPr>
                <a:t>1</a:t>
              </a:r>
              <a:r>
                <a:rPr lang="en-US" altLang="zh-CN" sz="4000" i="1">
                  <a:solidFill>
                    <a:srgbClr val="D60093"/>
                  </a:solidFill>
                </a:rPr>
                <a:t>, </a:t>
              </a:r>
              <a:r>
                <a:rPr lang="en-US" altLang="zh-CN" sz="4000" i="1">
                  <a:solidFill>
                    <a:srgbClr val="D60093"/>
                  </a:solidFill>
                  <a:sym typeface="Symbol" panose="05050102010706020507" pitchFamily="18" charset="2"/>
                </a:rPr>
                <a:t>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4000">
                  <a:solidFill>
                    <a:srgbClr val="FF0000"/>
                  </a:solidFill>
                </a:rPr>
                <a:t>减小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14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4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4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4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4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4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03" grpId="0" build="p"/>
      <p:bldP spid="61440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30" name="Rectangle 6">
            <a:extLst>
              <a:ext uri="{FF2B5EF4-FFF2-40B4-BE49-F238E27FC236}">
                <a16:creationId xmlns:a16="http://schemas.microsoft.com/office/drawing/2014/main" id="{E4E05AD4-389F-4AE1-93C2-74F9BB187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88913"/>
            <a:ext cx="7067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000">
                <a:solidFill>
                  <a:schemeClr val="tx1"/>
                </a:solidFill>
              </a:rPr>
              <a:t>5.2.1 Pauling</a:t>
            </a:r>
            <a:r>
              <a:rPr lang="zh-CN" altLang="en-US" sz="4000">
                <a:solidFill>
                  <a:schemeClr val="tx1"/>
                </a:solidFill>
              </a:rPr>
              <a:t>原子轨道能级图</a:t>
            </a:r>
          </a:p>
        </p:txBody>
      </p:sp>
      <p:sp>
        <p:nvSpPr>
          <p:cNvPr id="641031" name="Text Box 7">
            <a:extLst>
              <a:ext uri="{FF2B5EF4-FFF2-40B4-BE49-F238E27FC236}">
                <a16:creationId xmlns:a16="http://schemas.microsoft.com/office/drawing/2014/main" id="{C4036036-9F01-46D4-998C-2C68041FD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373688"/>
            <a:ext cx="8748713" cy="116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3200">
                <a:solidFill>
                  <a:schemeClr val="tx1"/>
                </a:solidFill>
                <a:latin typeface="Arial" panose="020B0604020202020204" pitchFamily="34" charset="0"/>
              </a:rPr>
              <a:t>“Life is a relationship between molecules.”</a:t>
            </a:r>
            <a:br>
              <a:rPr lang="en-US" altLang="zh-CN" sz="320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zh-CN" sz="3200">
                <a:solidFill>
                  <a:schemeClr val="tx1"/>
                </a:solidFill>
                <a:latin typeface="Arial" panose="020B0604020202020204" pitchFamily="34" charset="0"/>
              </a:rPr>
              <a:t>   ——</a:t>
            </a: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Linus Pauling: </a:t>
            </a:r>
            <a:r>
              <a:rPr lang="en-US" altLang="zh-CN">
                <a:solidFill>
                  <a:schemeClr val="tx1"/>
                </a:solidFill>
                <a:latin typeface="Arial" panose="020B0604020202020204" pitchFamily="34" charset="0"/>
              </a:rPr>
              <a:t>S</a:t>
            </a: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t>elected scientific papers</a:t>
            </a:r>
            <a:r>
              <a:rPr lang="en-US" altLang="zh-CN" sz="320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  <p:grpSp>
        <p:nvGrpSpPr>
          <p:cNvPr id="641033" name="Group 9">
            <a:extLst>
              <a:ext uri="{FF2B5EF4-FFF2-40B4-BE49-F238E27FC236}">
                <a16:creationId xmlns:a16="http://schemas.microsoft.com/office/drawing/2014/main" id="{FB0201A6-4459-4210-92DD-9D8D8F5AEA7D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908050"/>
            <a:ext cx="7920037" cy="4286250"/>
            <a:chOff x="567" y="572"/>
            <a:chExt cx="4989" cy="2700"/>
          </a:xfrm>
        </p:grpSpPr>
        <p:pic>
          <p:nvPicPr>
            <p:cNvPr id="641029" name="Picture 5" descr="Linus_pauling">
              <a:extLst>
                <a:ext uri="{FF2B5EF4-FFF2-40B4-BE49-F238E27FC236}">
                  <a16:creationId xmlns:a16="http://schemas.microsoft.com/office/drawing/2014/main" id="{7403AAF4-202A-408B-AA58-9960E9F06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572"/>
              <a:ext cx="2706" cy="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1032" name="Text Box 8">
              <a:extLst>
                <a:ext uri="{FF2B5EF4-FFF2-40B4-BE49-F238E27FC236}">
                  <a16:creationId xmlns:a16="http://schemas.microsoft.com/office/drawing/2014/main" id="{DCBCBB49-7661-43F8-81CF-74BC7A7D69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" y="1616"/>
              <a:ext cx="2268" cy="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>
                  <a:solidFill>
                    <a:schemeClr val="tx1"/>
                  </a:solidFill>
                </a:rPr>
                <a:t>Linus Pauling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zh-CN" sz="3600">
                  <a:solidFill>
                    <a:schemeClr val="tx1"/>
                  </a:solidFill>
                </a:rPr>
                <a:t>(1901-1994)</a:t>
              </a:r>
            </a:p>
          </p:txBody>
        </p:sp>
      </p:grpSp>
      <p:sp>
        <p:nvSpPr>
          <p:cNvPr id="641034" name="Text Box 10">
            <a:extLst>
              <a:ext uri="{FF2B5EF4-FFF2-40B4-BE49-F238E27FC236}">
                <a16:creationId xmlns:a16="http://schemas.microsoft.com/office/drawing/2014/main" id="{5EB5AC89-E562-477B-9F06-3E6D735DE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4005263"/>
            <a:ext cx="316865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ea typeface="宋体" panose="02010600030101010101" pitchFamily="2" charset="-122"/>
              </a:rPr>
              <a:t>两次荣获诺贝尔奖</a:t>
            </a: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(1954</a:t>
            </a:r>
            <a:r>
              <a:rPr lang="zh-CN" altLang="en-US">
                <a:solidFill>
                  <a:schemeClr val="accent2"/>
                </a:solidFill>
                <a:ea typeface="宋体" panose="02010600030101010101" pitchFamily="2" charset="-122"/>
              </a:rPr>
              <a:t>年化学奖， </a:t>
            </a: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1962</a:t>
            </a:r>
            <a:r>
              <a:rPr lang="zh-CN" altLang="en-US">
                <a:solidFill>
                  <a:schemeClr val="accent2"/>
                </a:solidFill>
                <a:ea typeface="宋体" panose="02010600030101010101" pitchFamily="2" charset="-122"/>
              </a:rPr>
              <a:t>年和平奖</a:t>
            </a: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4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4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1031" grpId="0"/>
      <p:bldP spid="6410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632" name="Picture 16">
            <a:extLst>
              <a:ext uri="{FF2B5EF4-FFF2-40B4-BE49-F238E27FC236}">
                <a16:creationId xmlns:a16="http://schemas.microsoft.com/office/drawing/2014/main" id="{0DDDC522-C53C-4ED0-9FFB-4E4A851F7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8913"/>
            <a:ext cx="8027987" cy="604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3629" name="Line 13">
            <a:extLst>
              <a:ext uri="{FF2B5EF4-FFF2-40B4-BE49-F238E27FC236}">
                <a16:creationId xmlns:a16="http://schemas.microsoft.com/office/drawing/2014/main" id="{7607963A-E32A-4799-8A17-813AF8CA0F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3150" y="385763"/>
            <a:ext cx="4763" cy="5761037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3631" name="Text Box 15">
            <a:extLst>
              <a:ext uri="{FF2B5EF4-FFF2-40B4-BE49-F238E27FC236}">
                <a16:creationId xmlns:a16="http://schemas.microsoft.com/office/drawing/2014/main" id="{D5E83344-F6FF-4437-B119-C5C601A7D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260350"/>
            <a:ext cx="431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sp>
        <p:nvSpPr>
          <p:cNvPr id="623634" name="Text Box 18">
            <a:extLst>
              <a:ext uri="{FF2B5EF4-FFF2-40B4-BE49-F238E27FC236}">
                <a16:creationId xmlns:a16="http://schemas.microsoft.com/office/drawing/2014/main" id="{5B7CC023-CF65-4329-B1F0-D57948342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4581525"/>
            <a:ext cx="4356100" cy="720725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</a:pPr>
            <a:r>
              <a:rPr kumimoji="0" lang="en-US" altLang="zh-CN" sz="3600" i="1">
                <a:solidFill>
                  <a:schemeClr val="tx1"/>
                </a:solidFill>
                <a:ea typeface="幼圆" panose="02010509060101010101" pitchFamily="49" charset="-122"/>
              </a:rPr>
              <a:t> E</a:t>
            </a:r>
            <a:r>
              <a:rPr kumimoji="0" lang="en-US" altLang="zh-CN" sz="3600" i="1" baseline="-25000">
                <a:solidFill>
                  <a:schemeClr val="tx1"/>
                </a:solidFill>
                <a:ea typeface="幼圆" panose="02010509060101010101" pitchFamily="49" charset="-122"/>
              </a:rPr>
              <a:t>n</a:t>
            </a:r>
            <a:r>
              <a:rPr kumimoji="0" lang="en-US" altLang="zh-CN" sz="3600" baseline="-25000">
                <a:solidFill>
                  <a:schemeClr val="tx1"/>
                </a:solidFill>
                <a:ea typeface="幼圆" panose="02010509060101010101" pitchFamily="49" charset="-122"/>
              </a:rPr>
              <a:t>s</a:t>
            </a:r>
            <a:r>
              <a:rPr kumimoji="0" lang="en-US" altLang="zh-CN" sz="3600">
                <a:solidFill>
                  <a:schemeClr val="tx1"/>
                </a:solidFill>
                <a:ea typeface="幼圆" panose="02010509060101010101" pitchFamily="49" charset="-122"/>
              </a:rPr>
              <a:t>&lt; </a:t>
            </a:r>
            <a:r>
              <a:rPr kumimoji="0" lang="en-US" altLang="zh-CN" sz="3600" i="1">
                <a:solidFill>
                  <a:schemeClr val="tx1"/>
                </a:solidFill>
                <a:ea typeface="幼圆" panose="02010509060101010101" pitchFamily="49" charset="-122"/>
              </a:rPr>
              <a:t>E</a:t>
            </a:r>
            <a:r>
              <a:rPr kumimoji="0" lang="en-US" altLang="zh-CN" sz="3600" i="1" baseline="-25000">
                <a:solidFill>
                  <a:schemeClr val="tx1"/>
                </a:solidFill>
                <a:ea typeface="幼圆" panose="02010509060101010101" pitchFamily="49" charset="-122"/>
              </a:rPr>
              <a:t>n</a:t>
            </a:r>
            <a:r>
              <a:rPr kumimoji="0" lang="en-US" altLang="zh-CN" sz="3600" baseline="-25000">
                <a:solidFill>
                  <a:schemeClr val="tx1"/>
                </a:solidFill>
                <a:ea typeface="幼圆" panose="02010509060101010101" pitchFamily="49" charset="-122"/>
              </a:rPr>
              <a:t>p</a:t>
            </a:r>
            <a:r>
              <a:rPr kumimoji="0" lang="en-US" altLang="zh-CN" sz="3600">
                <a:solidFill>
                  <a:schemeClr val="tx1"/>
                </a:solidFill>
                <a:ea typeface="幼圆" panose="02010509060101010101" pitchFamily="49" charset="-122"/>
              </a:rPr>
              <a:t>&lt; </a:t>
            </a:r>
            <a:r>
              <a:rPr kumimoji="0" lang="en-US" altLang="zh-CN" sz="3600" i="1">
                <a:solidFill>
                  <a:schemeClr val="tx1"/>
                </a:solidFill>
                <a:ea typeface="幼圆" panose="02010509060101010101" pitchFamily="49" charset="-122"/>
              </a:rPr>
              <a:t>E</a:t>
            </a:r>
            <a:r>
              <a:rPr kumimoji="0" lang="en-US" altLang="zh-CN" sz="3600" i="1" baseline="-25000">
                <a:solidFill>
                  <a:schemeClr val="tx1"/>
                </a:solidFill>
                <a:ea typeface="幼圆" panose="02010509060101010101" pitchFamily="49" charset="-122"/>
              </a:rPr>
              <a:t>n</a:t>
            </a:r>
            <a:r>
              <a:rPr kumimoji="0" lang="en-US" altLang="zh-CN" sz="3600" baseline="-25000">
                <a:solidFill>
                  <a:schemeClr val="tx1"/>
                </a:solidFill>
                <a:ea typeface="幼圆" panose="02010509060101010101" pitchFamily="49" charset="-122"/>
              </a:rPr>
              <a:t>d</a:t>
            </a:r>
            <a:r>
              <a:rPr kumimoji="0" lang="en-US" altLang="zh-CN" sz="3600">
                <a:solidFill>
                  <a:schemeClr val="tx1"/>
                </a:solidFill>
                <a:ea typeface="幼圆" panose="02010509060101010101" pitchFamily="49" charset="-122"/>
              </a:rPr>
              <a:t>&lt; </a:t>
            </a:r>
            <a:r>
              <a:rPr kumimoji="0" lang="en-US" altLang="zh-CN" sz="3600" i="1">
                <a:solidFill>
                  <a:schemeClr val="tx1"/>
                </a:solidFill>
                <a:ea typeface="幼圆" panose="02010509060101010101" pitchFamily="49" charset="-122"/>
              </a:rPr>
              <a:t>E</a:t>
            </a:r>
            <a:r>
              <a:rPr kumimoji="0" lang="en-US" altLang="zh-CN" sz="3600" i="1" baseline="-25000">
                <a:solidFill>
                  <a:schemeClr val="tx1"/>
                </a:solidFill>
                <a:ea typeface="幼圆" panose="02010509060101010101" pitchFamily="49" charset="-122"/>
              </a:rPr>
              <a:t>n</a:t>
            </a:r>
            <a:r>
              <a:rPr kumimoji="0" lang="en-US" altLang="zh-CN" sz="3600" baseline="-25000">
                <a:solidFill>
                  <a:schemeClr val="tx1"/>
                </a:solidFill>
                <a:ea typeface="幼圆" panose="02010509060101010101" pitchFamily="49" charset="-122"/>
              </a:rPr>
              <a:t>f</a:t>
            </a:r>
          </a:p>
        </p:txBody>
      </p:sp>
      <p:sp>
        <p:nvSpPr>
          <p:cNvPr id="623635" name="AutoShape 19">
            <a:extLst>
              <a:ext uri="{FF2B5EF4-FFF2-40B4-BE49-F238E27FC236}">
                <a16:creationId xmlns:a16="http://schemas.microsoft.com/office/drawing/2014/main" id="{78862470-6361-4740-BECF-8473291D1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" y="2924175"/>
            <a:ext cx="5183188" cy="1512888"/>
          </a:xfrm>
          <a:prstGeom prst="parallelogram">
            <a:avLst>
              <a:gd name="adj" fmla="val 190795"/>
            </a:avLst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3636" name="Text Box 20">
            <a:extLst>
              <a:ext uri="{FF2B5EF4-FFF2-40B4-BE49-F238E27FC236}">
                <a16:creationId xmlns:a16="http://schemas.microsoft.com/office/drawing/2014/main" id="{B7427A6C-B57E-447C-8C0E-4CBC5F92A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3860800"/>
            <a:ext cx="4248150" cy="64135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u"/>
            </a:pPr>
            <a:r>
              <a:rPr kumimoji="0" lang="en-US" altLang="zh-CN" sz="3600" i="1">
                <a:solidFill>
                  <a:schemeClr val="tx1"/>
                </a:solidFill>
                <a:ea typeface="幼圆" panose="02010509060101010101" pitchFamily="49" charset="-122"/>
              </a:rPr>
              <a:t> E</a:t>
            </a:r>
            <a:r>
              <a:rPr kumimoji="0" lang="en-US" altLang="zh-CN" sz="3600" baseline="-25000">
                <a:solidFill>
                  <a:schemeClr val="tx1"/>
                </a:solidFill>
                <a:ea typeface="幼圆" panose="02010509060101010101" pitchFamily="49" charset="-122"/>
              </a:rPr>
              <a:t>1s</a:t>
            </a:r>
            <a:r>
              <a:rPr kumimoji="0" lang="en-US" altLang="zh-CN" sz="3600">
                <a:solidFill>
                  <a:schemeClr val="tx1"/>
                </a:solidFill>
                <a:ea typeface="幼圆" panose="02010509060101010101" pitchFamily="49" charset="-122"/>
              </a:rPr>
              <a:t>&lt; </a:t>
            </a:r>
            <a:r>
              <a:rPr kumimoji="0" lang="en-US" altLang="zh-CN" sz="3600" i="1">
                <a:solidFill>
                  <a:schemeClr val="tx1"/>
                </a:solidFill>
                <a:ea typeface="幼圆" panose="02010509060101010101" pitchFamily="49" charset="-122"/>
              </a:rPr>
              <a:t>E</a:t>
            </a:r>
            <a:r>
              <a:rPr kumimoji="0" lang="en-US" altLang="zh-CN" sz="3600" baseline="-25000">
                <a:solidFill>
                  <a:schemeClr val="tx1"/>
                </a:solidFill>
                <a:ea typeface="幼圆" panose="02010509060101010101" pitchFamily="49" charset="-122"/>
              </a:rPr>
              <a:t>2s</a:t>
            </a:r>
            <a:r>
              <a:rPr kumimoji="0" lang="en-US" altLang="zh-CN" sz="3600">
                <a:solidFill>
                  <a:schemeClr val="tx1"/>
                </a:solidFill>
                <a:ea typeface="幼圆" panose="02010509060101010101" pitchFamily="49" charset="-122"/>
              </a:rPr>
              <a:t>&lt; </a:t>
            </a:r>
            <a:r>
              <a:rPr kumimoji="0" lang="en-US" altLang="zh-CN" sz="3600" i="1">
                <a:solidFill>
                  <a:schemeClr val="tx1"/>
                </a:solidFill>
                <a:ea typeface="幼圆" panose="02010509060101010101" pitchFamily="49" charset="-122"/>
              </a:rPr>
              <a:t>E</a:t>
            </a:r>
            <a:r>
              <a:rPr kumimoji="0" lang="en-US" altLang="zh-CN" sz="3600" baseline="-25000">
                <a:solidFill>
                  <a:schemeClr val="tx1"/>
                </a:solidFill>
                <a:ea typeface="幼圆" panose="02010509060101010101" pitchFamily="49" charset="-122"/>
              </a:rPr>
              <a:t>3s</a:t>
            </a:r>
            <a:r>
              <a:rPr kumimoji="0" lang="en-US" altLang="zh-CN" sz="3600">
                <a:solidFill>
                  <a:schemeClr val="tx1"/>
                </a:solidFill>
                <a:ea typeface="幼圆" panose="02010509060101010101" pitchFamily="49" charset="-122"/>
              </a:rPr>
              <a:t>&lt; </a:t>
            </a:r>
            <a:r>
              <a:rPr kumimoji="0" lang="en-US" altLang="zh-CN" sz="3600" i="1">
                <a:solidFill>
                  <a:schemeClr val="tx1"/>
                </a:solidFill>
                <a:ea typeface="幼圆" panose="02010509060101010101" pitchFamily="49" charset="-122"/>
              </a:rPr>
              <a:t>E</a:t>
            </a:r>
            <a:r>
              <a:rPr kumimoji="0" lang="en-US" altLang="zh-CN" sz="3600" baseline="-25000">
                <a:solidFill>
                  <a:schemeClr val="tx1"/>
                </a:solidFill>
                <a:ea typeface="幼圆" panose="02010509060101010101" pitchFamily="49" charset="-122"/>
              </a:rPr>
              <a:t>4s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23639" name="Rectangle 23">
            <a:extLst>
              <a:ext uri="{FF2B5EF4-FFF2-40B4-BE49-F238E27FC236}">
                <a16:creationId xmlns:a16="http://schemas.microsoft.com/office/drawing/2014/main" id="{8C565A01-C5A9-44C5-93AB-175939322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8675" y="5373688"/>
            <a:ext cx="3894138" cy="11906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7150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SzPct val="70000"/>
              <a:buFont typeface="Wingdings" panose="05000000000000000000" pitchFamily="2" charset="2"/>
              <a:buChar char="u"/>
            </a:pPr>
            <a:r>
              <a:rPr lang="en-US" altLang="zh-CN" sz="3600" i="1">
                <a:solidFill>
                  <a:srgbClr val="D60093"/>
                </a:solidFill>
              </a:rPr>
              <a:t> E</a:t>
            </a:r>
            <a:r>
              <a:rPr lang="en-US" altLang="zh-CN" sz="3600" baseline="-25000">
                <a:solidFill>
                  <a:srgbClr val="D60093"/>
                </a:solidFill>
              </a:rPr>
              <a:t>4s</a:t>
            </a:r>
            <a:r>
              <a:rPr lang="en-US" altLang="zh-CN" sz="3600">
                <a:solidFill>
                  <a:srgbClr val="D60093"/>
                </a:solidFill>
              </a:rPr>
              <a:t>&lt;</a:t>
            </a:r>
            <a:r>
              <a:rPr lang="en-US" altLang="zh-CN" sz="3600" i="1">
                <a:solidFill>
                  <a:srgbClr val="D60093"/>
                </a:solidFill>
              </a:rPr>
              <a:t>E</a:t>
            </a:r>
            <a:r>
              <a:rPr lang="en-US" altLang="zh-CN" sz="3600" baseline="-25000">
                <a:solidFill>
                  <a:srgbClr val="D60093"/>
                </a:solidFill>
              </a:rPr>
              <a:t>3d</a:t>
            </a:r>
            <a:r>
              <a:rPr lang="en-US" altLang="zh-CN" sz="3600">
                <a:solidFill>
                  <a:srgbClr val="D60093"/>
                </a:solidFill>
              </a:rPr>
              <a:t>    </a:t>
            </a:r>
          </a:p>
          <a:p>
            <a:r>
              <a:rPr lang="en-US" altLang="zh-CN" sz="3600" i="1">
                <a:solidFill>
                  <a:srgbClr val="D60093"/>
                </a:solidFill>
              </a:rPr>
              <a:t>   E</a:t>
            </a:r>
            <a:r>
              <a:rPr lang="en-US" altLang="zh-CN" sz="3600" baseline="-25000">
                <a:solidFill>
                  <a:srgbClr val="D60093"/>
                </a:solidFill>
              </a:rPr>
              <a:t>6s</a:t>
            </a:r>
            <a:r>
              <a:rPr lang="en-US" altLang="zh-CN" sz="3600">
                <a:solidFill>
                  <a:srgbClr val="D60093"/>
                </a:solidFill>
              </a:rPr>
              <a:t>&lt;</a:t>
            </a:r>
            <a:r>
              <a:rPr lang="en-US" altLang="zh-CN" sz="3600" i="1">
                <a:solidFill>
                  <a:srgbClr val="D60093"/>
                </a:solidFill>
              </a:rPr>
              <a:t>E</a:t>
            </a:r>
            <a:r>
              <a:rPr lang="en-US" altLang="zh-CN" sz="3600" baseline="-25000">
                <a:solidFill>
                  <a:srgbClr val="D60093"/>
                </a:solidFill>
              </a:rPr>
              <a:t>4f</a:t>
            </a:r>
            <a:r>
              <a:rPr lang="en-US" altLang="zh-CN" sz="3600">
                <a:solidFill>
                  <a:srgbClr val="D60093"/>
                </a:solidFill>
              </a:rPr>
              <a:t>&lt;</a:t>
            </a:r>
            <a:r>
              <a:rPr lang="en-US" altLang="zh-CN" sz="3600" i="1">
                <a:solidFill>
                  <a:srgbClr val="D60093"/>
                </a:solidFill>
              </a:rPr>
              <a:t>E</a:t>
            </a:r>
            <a:r>
              <a:rPr lang="en-US" altLang="zh-CN" sz="3600" baseline="-25000">
                <a:solidFill>
                  <a:srgbClr val="D60093"/>
                </a:solidFill>
              </a:rPr>
              <a:t>5d</a:t>
            </a:r>
            <a:r>
              <a:rPr lang="en-US" altLang="zh-CN" sz="3600">
                <a:solidFill>
                  <a:srgbClr val="D60093"/>
                </a:solidFill>
              </a:rPr>
              <a:t>&lt;</a:t>
            </a:r>
            <a:r>
              <a:rPr lang="en-US" altLang="zh-CN" sz="3600" i="1">
                <a:solidFill>
                  <a:srgbClr val="D60093"/>
                </a:solidFill>
              </a:rPr>
              <a:t>E</a:t>
            </a:r>
            <a:r>
              <a:rPr lang="en-US" altLang="zh-CN" sz="3600" baseline="-25000">
                <a:solidFill>
                  <a:srgbClr val="D60093"/>
                </a:solidFill>
              </a:rPr>
              <a:t>6p</a:t>
            </a:r>
          </a:p>
        </p:txBody>
      </p:sp>
      <p:sp>
        <p:nvSpPr>
          <p:cNvPr id="623640" name="Oval 24">
            <a:extLst>
              <a:ext uri="{FF2B5EF4-FFF2-40B4-BE49-F238E27FC236}">
                <a16:creationId xmlns:a16="http://schemas.microsoft.com/office/drawing/2014/main" id="{B0B06688-EAC0-40CC-A1B8-925B6AFD6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2782888"/>
            <a:ext cx="1943100" cy="935037"/>
          </a:xfrm>
          <a:prstGeom prst="ellipse">
            <a:avLst/>
          </a:prstGeom>
          <a:noFill/>
          <a:ln w="76200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3641" name="Oval 25">
            <a:extLst>
              <a:ext uri="{FF2B5EF4-FFF2-40B4-BE49-F238E27FC236}">
                <a16:creationId xmlns:a16="http://schemas.microsoft.com/office/drawing/2014/main" id="{527F2772-225C-4767-8DD4-82E8EA50E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3070225"/>
            <a:ext cx="792162" cy="719138"/>
          </a:xfrm>
          <a:prstGeom prst="ellipse">
            <a:avLst/>
          </a:prstGeom>
          <a:noFill/>
          <a:ln w="76200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3642" name="Oval 26">
            <a:extLst>
              <a:ext uri="{FF2B5EF4-FFF2-40B4-BE49-F238E27FC236}">
                <a16:creationId xmlns:a16="http://schemas.microsoft.com/office/drawing/2014/main" id="{0E308915-3C9E-4527-B566-2943C2A8A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1052513"/>
            <a:ext cx="865187" cy="1150937"/>
          </a:xfrm>
          <a:prstGeom prst="ellipse">
            <a:avLst/>
          </a:prstGeom>
          <a:noFill/>
          <a:ln w="50800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3643" name="Text Box 27">
            <a:extLst>
              <a:ext uri="{FF2B5EF4-FFF2-40B4-BE49-F238E27FC236}">
                <a16:creationId xmlns:a16="http://schemas.microsoft.com/office/drawing/2014/main" id="{F7A166DC-0C4E-4804-9358-C170A4D1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981075"/>
            <a:ext cx="611187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</a:rPr>
              <a:t>Pauling</a:t>
            </a:r>
            <a:r>
              <a:rPr lang="zh-CN" altLang="en-US">
                <a:solidFill>
                  <a:schemeClr val="tx1"/>
                </a:solidFill>
              </a:rPr>
              <a:t>原子轨道近似能级图</a:t>
            </a:r>
          </a:p>
        </p:txBody>
      </p:sp>
      <p:sp>
        <p:nvSpPr>
          <p:cNvPr id="623645" name="Text Box 29">
            <a:extLst>
              <a:ext uri="{FF2B5EF4-FFF2-40B4-BE49-F238E27FC236}">
                <a16:creationId xmlns:a16="http://schemas.microsoft.com/office/drawing/2014/main" id="{9BFC58B5-58D1-4BE3-8795-4DF64DFCC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2133600"/>
            <a:ext cx="27717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</a:rPr>
              <a:t>同一能级组内各能级间的能量差小</a:t>
            </a:r>
            <a:r>
              <a:rPr lang="en-US" altLang="zh-CN">
                <a:solidFill>
                  <a:schemeClr val="tx1"/>
                </a:solidFill>
              </a:rPr>
              <a:t>, </a:t>
            </a:r>
            <a:r>
              <a:rPr lang="zh-CN" altLang="en-US">
                <a:solidFill>
                  <a:schemeClr val="tx1"/>
                </a:solidFill>
              </a:rPr>
              <a:t>不同能级组间的能量差较大</a:t>
            </a:r>
            <a:r>
              <a:rPr lang="en-US" altLang="zh-CN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3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3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3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3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23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3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3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623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623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623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623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623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"/>
                                        <p:tgtEl>
                                          <p:spTgt spid="623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623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"/>
                                        <p:tgtEl>
                                          <p:spTgt spid="623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634" grpId="0" animBg="1"/>
      <p:bldP spid="623636" grpId="0" animBg="1"/>
      <p:bldP spid="623639" grpId="0" uiExpand="1" build="p" autoUpdateAnimBg="0"/>
      <p:bldP spid="6236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Rectangle 2">
            <a:extLst>
              <a:ext uri="{FF2B5EF4-FFF2-40B4-BE49-F238E27FC236}">
                <a16:creationId xmlns:a16="http://schemas.microsoft.com/office/drawing/2014/main" id="{94236432-798E-4516-B2F3-DA5978BD2B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15888"/>
            <a:ext cx="1944687" cy="738187"/>
          </a:xfrm>
        </p:spPr>
        <p:txBody>
          <a:bodyPr/>
          <a:lstStyle/>
          <a:p>
            <a:pPr algn="l"/>
            <a:r>
              <a:rPr lang="zh-CN" altLang="en-US" sz="4000">
                <a:solidFill>
                  <a:schemeClr val="tx1"/>
                </a:solidFill>
              </a:rPr>
              <a:t>说明：</a:t>
            </a:r>
          </a:p>
        </p:txBody>
      </p:sp>
      <p:sp>
        <p:nvSpPr>
          <p:cNvPr id="673795" name="Rectangle 3">
            <a:extLst>
              <a:ext uri="{FF2B5EF4-FFF2-40B4-BE49-F238E27FC236}">
                <a16:creationId xmlns:a16="http://schemas.microsoft.com/office/drawing/2014/main" id="{320A261B-B77D-4A70-AD02-FED8869C65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50" y="692150"/>
            <a:ext cx="8135938" cy="5761038"/>
          </a:xfrm>
        </p:spPr>
        <p:txBody>
          <a:bodyPr/>
          <a:lstStyle/>
          <a:p>
            <a:pPr marL="542925" indent="-542925" algn="just">
              <a:lnSpc>
                <a:spcPct val="110000"/>
              </a:lnSpc>
              <a:buFontTx/>
              <a:buAutoNum type="circleNumDbPlain"/>
            </a:pPr>
            <a:r>
              <a:rPr lang="en-US" altLang="zh-CN" sz="4000">
                <a:solidFill>
                  <a:schemeClr val="tx1"/>
                </a:solidFill>
              </a:rPr>
              <a:t>Pauling</a:t>
            </a:r>
            <a:r>
              <a:rPr lang="zh-CN" altLang="en-US" sz="4000">
                <a:solidFill>
                  <a:schemeClr val="tx1"/>
                </a:solidFill>
              </a:rPr>
              <a:t>的原子轨道能级图</a:t>
            </a:r>
            <a:r>
              <a:rPr lang="zh-CN" altLang="en-US" sz="4000" u="sng">
                <a:solidFill>
                  <a:srgbClr val="FF0000"/>
                </a:solidFill>
              </a:rPr>
              <a:t>近似地假定</a:t>
            </a:r>
            <a:r>
              <a:rPr lang="zh-CN" altLang="en-US" sz="4000">
                <a:solidFill>
                  <a:schemeClr val="tx1"/>
                </a:solidFill>
              </a:rPr>
              <a:t>所有不同元素的原子的能级高低次序都是一样的，但事实上</a:t>
            </a:r>
            <a:r>
              <a:rPr lang="zh-CN" altLang="en-US" sz="4000">
                <a:solidFill>
                  <a:srgbClr val="0000FF"/>
                </a:solidFill>
              </a:rPr>
              <a:t>不同元素的原子轨道能级次序不完全一致</a:t>
            </a:r>
            <a:r>
              <a:rPr lang="zh-CN" altLang="en-US" sz="4000">
                <a:solidFill>
                  <a:schemeClr val="tx1"/>
                </a:solidFill>
              </a:rPr>
              <a:t>。</a:t>
            </a:r>
          </a:p>
          <a:p>
            <a:pPr marL="542925" indent="-542925" algn="just">
              <a:lnSpc>
                <a:spcPct val="110000"/>
              </a:lnSpc>
              <a:spcBef>
                <a:spcPct val="50000"/>
              </a:spcBef>
              <a:buFontTx/>
              <a:buAutoNum type="circleNumDbPlain"/>
            </a:pPr>
            <a:r>
              <a:rPr lang="en-US" altLang="zh-CN" sz="4000">
                <a:solidFill>
                  <a:schemeClr val="tx1"/>
                </a:solidFill>
              </a:rPr>
              <a:t>Pauling</a:t>
            </a:r>
            <a:r>
              <a:rPr lang="zh-CN" altLang="en-US" sz="4000">
                <a:solidFill>
                  <a:schemeClr val="tx1"/>
                </a:solidFill>
              </a:rPr>
              <a:t>能级图可视为</a:t>
            </a:r>
          </a:p>
          <a:p>
            <a:pPr marL="542925" indent="-542925" algn="just">
              <a:lnSpc>
                <a:spcPct val="110000"/>
              </a:lnSpc>
              <a:buFontTx/>
              <a:buNone/>
            </a:pPr>
            <a:r>
              <a:rPr lang="zh-CN" altLang="en-US" sz="4000">
                <a:solidFill>
                  <a:srgbClr val="0000FF"/>
                </a:solidFill>
              </a:rPr>
              <a:t>    电子填充顺序图</a:t>
            </a:r>
            <a:r>
              <a:rPr lang="zh-CN" altLang="en-US" sz="4000">
                <a:solidFill>
                  <a:schemeClr val="tx1"/>
                </a:solidFill>
              </a:rPr>
              <a:t>。</a:t>
            </a:r>
          </a:p>
        </p:txBody>
      </p:sp>
      <p:pic>
        <p:nvPicPr>
          <p:cNvPr id="673796" name="Picture 4">
            <a:extLst>
              <a:ext uri="{FF2B5EF4-FFF2-40B4-BE49-F238E27FC236}">
                <a16:creationId xmlns:a16="http://schemas.microsoft.com/office/drawing/2014/main" id="{F74073B5-5811-4D05-9DFE-55D2FC387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1943100"/>
            <a:ext cx="3600450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7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7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Text Box 4">
            <a:extLst>
              <a:ext uri="{FF2B5EF4-FFF2-40B4-BE49-F238E27FC236}">
                <a16:creationId xmlns:a16="http://schemas.microsoft.com/office/drawing/2014/main" id="{6397C72E-75ED-4D2A-A4BC-524E0BA9E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1371600"/>
            <a:ext cx="7543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 sz="3600">
              <a:solidFill>
                <a:schemeClr val="tx1"/>
              </a:solidFill>
            </a:endParaRPr>
          </a:p>
        </p:txBody>
      </p:sp>
      <p:sp>
        <p:nvSpPr>
          <p:cNvPr id="44037" name="Text Box 5">
            <a:extLst>
              <a:ext uri="{FF2B5EF4-FFF2-40B4-BE49-F238E27FC236}">
                <a16:creationId xmlns:a16="http://schemas.microsoft.com/office/drawing/2014/main" id="{211502F9-3C5A-45FA-B3FD-D3C8BBD2C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773238"/>
            <a:ext cx="7162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>
                <a:solidFill>
                  <a:schemeClr val="tx1"/>
                </a:solidFill>
              </a:rPr>
              <a:t>1. </a:t>
            </a:r>
            <a:r>
              <a:rPr lang="zh-CN" altLang="en-US" sz="4000">
                <a:solidFill>
                  <a:schemeClr val="tx1"/>
                </a:solidFill>
              </a:rPr>
              <a:t>核外电子排布遵守的三原则：</a:t>
            </a:r>
          </a:p>
        </p:txBody>
      </p:sp>
      <p:sp>
        <p:nvSpPr>
          <p:cNvPr id="44041" name="Rectangle 9">
            <a:extLst>
              <a:ext uri="{FF2B5EF4-FFF2-40B4-BE49-F238E27FC236}">
                <a16:creationId xmlns:a16="http://schemas.microsoft.com/office/drawing/2014/main" id="{06362800-C8F8-48C2-9DF6-11132E574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420938"/>
            <a:ext cx="8348663" cy="376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4400">
                <a:solidFill>
                  <a:schemeClr val="tx1"/>
                </a:solidFill>
              </a:rPr>
              <a:t>(1) </a:t>
            </a:r>
            <a:r>
              <a:rPr lang="zh-CN" altLang="en-US" sz="4400">
                <a:solidFill>
                  <a:schemeClr val="tx1"/>
                </a:solidFill>
              </a:rPr>
              <a:t>能量最低原理</a:t>
            </a:r>
            <a:r>
              <a:rPr lang="en-US" altLang="zh-CN" sz="4400">
                <a:solidFill>
                  <a:schemeClr val="tx1"/>
                </a:solidFill>
              </a:rPr>
              <a:t>(the lowest energy principle)</a:t>
            </a:r>
            <a:r>
              <a:rPr lang="zh-CN" altLang="en-US" sz="4400">
                <a:solidFill>
                  <a:schemeClr val="tx1"/>
                </a:solidFill>
              </a:rPr>
              <a:t>：</a:t>
            </a:r>
          </a:p>
          <a:p>
            <a:pPr>
              <a:lnSpc>
                <a:spcPct val="140000"/>
              </a:lnSpc>
            </a:pPr>
            <a:r>
              <a:rPr lang="zh-CN" altLang="en-US" sz="4400">
                <a:solidFill>
                  <a:schemeClr val="tx1"/>
                </a:solidFill>
              </a:rPr>
              <a:t>    </a:t>
            </a:r>
            <a:r>
              <a:rPr lang="zh-CN" altLang="en-US" sz="4000">
                <a:solidFill>
                  <a:schemeClr val="tx1"/>
                </a:solidFill>
              </a:rPr>
              <a:t>基态原子中，电子总是优先占据能量最低的原子轨道。</a:t>
            </a:r>
          </a:p>
        </p:txBody>
      </p:sp>
      <p:sp>
        <p:nvSpPr>
          <p:cNvPr id="44045" name="Rectangle 13">
            <a:extLst>
              <a:ext uri="{FF2B5EF4-FFF2-40B4-BE49-F238E27FC236}">
                <a16:creationId xmlns:a16="http://schemas.microsoft.com/office/drawing/2014/main" id="{0E261C9F-7CF2-4FFA-9E4B-59A415986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60350"/>
            <a:ext cx="8351837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343025" indent="-13430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5224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018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811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605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77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49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321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93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4000">
                <a:ea typeface="楷体_GB2312" pitchFamily="49" charset="-122"/>
              </a:rPr>
              <a:t>5.2.2 </a:t>
            </a:r>
            <a:r>
              <a:rPr lang="zh-CN" altLang="en-US" sz="4000">
                <a:ea typeface="楷体_GB2312" pitchFamily="49" charset="-122"/>
              </a:rPr>
              <a:t>核外电子分布原理和</a:t>
            </a:r>
          </a:p>
          <a:p>
            <a:pPr algn="just"/>
            <a:r>
              <a:rPr lang="zh-CN" altLang="en-US" sz="4000">
                <a:ea typeface="楷体_GB2312" pitchFamily="49" charset="-122"/>
              </a:rPr>
              <a:t>         核外电子分布方式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7" grpId="0" autoUpdateAnimBg="0"/>
      <p:bldP spid="44041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9" name="Rectangle 2053">
            <a:extLst>
              <a:ext uri="{FF2B5EF4-FFF2-40B4-BE49-F238E27FC236}">
                <a16:creationId xmlns:a16="http://schemas.microsoft.com/office/drawing/2014/main" id="{E315CCAC-4ED7-45B6-BD41-A6CB9AC99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33375"/>
            <a:ext cx="8642350" cy="461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altLang="zh-CN" sz="4400">
                <a:solidFill>
                  <a:schemeClr val="tx1"/>
                </a:solidFill>
              </a:rPr>
              <a:t>(2) </a:t>
            </a:r>
            <a:r>
              <a:rPr lang="zh-CN" altLang="en-US" sz="4400">
                <a:solidFill>
                  <a:schemeClr val="tx1"/>
                </a:solidFill>
              </a:rPr>
              <a:t>泡利不相容原理</a:t>
            </a:r>
            <a:r>
              <a:rPr lang="en-US" altLang="zh-CN" sz="4400">
                <a:solidFill>
                  <a:schemeClr val="tx1"/>
                </a:solidFill>
              </a:rPr>
              <a:t>(Pauli exclusion priciple)</a:t>
            </a:r>
            <a:r>
              <a:rPr lang="zh-CN" altLang="en-US" sz="4400">
                <a:solidFill>
                  <a:schemeClr val="tx1"/>
                </a:solidFill>
              </a:rPr>
              <a:t>：</a:t>
            </a:r>
          </a:p>
          <a:p>
            <a:pPr algn="just">
              <a:lnSpc>
                <a:spcPct val="140000"/>
              </a:lnSpc>
            </a:pPr>
            <a:r>
              <a:rPr lang="zh-CN" altLang="en-US" sz="4400">
                <a:solidFill>
                  <a:schemeClr val="tx1"/>
                </a:solidFill>
              </a:rPr>
              <a:t>    </a:t>
            </a:r>
            <a:r>
              <a:rPr lang="zh-CN" altLang="en-US" sz="4000">
                <a:solidFill>
                  <a:schemeClr val="tx1"/>
                </a:solidFill>
              </a:rPr>
              <a:t>同一原子中，不可能有四个量子数完全相同的两个电子。因此，同一轨道只能容纳两个自旋相反的电子。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46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829" grpId="0" autoUpdateAnimBg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9175</TotalTime>
  <Words>2255</Words>
  <Application>Microsoft Office PowerPoint</Application>
  <PresentationFormat>全屏显示(4:3)</PresentationFormat>
  <Paragraphs>346</Paragraphs>
  <Slides>44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4" baseType="lpstr">
      <vt:lpstr>Symbol</vt:lpstr>
      <vt:lpstr>Arial</vt:lpstr>
      <vt:lpstr>Times New Roman</vt:lpstr>
      <vt:lpstr>Wingdings</vt:lpstr>
      <vt:lpstr>宋体</vt:lpstr>
      <vt:lpstr>楷体_GB2312</vt:lpstr>
      <vt:lpstr>幼圆</vt:lpstr>
      <vt:lpstr>默认设计模板</vt:lpstr>
      <vt:lpstr>CS ChemDraw Drawing</vt:lpstr>
      <vt:lpstr>位图图像</vt:lpstr>
      <vt:lpstr>第5章  物质结构基础</vt:lpstr>
      <vt:lpstr>1. 影响轨道能量的因素</vt:lpstr>
      <vt:lpstr>PowerPoint 演示文稿</vt:lpstr>
      <vt:lpstr>PowerPoint 演示文稿</vt:lpstr>
      <vt:lpstr>PowerPoint 演示文稿</vt:lpstr>
      <vt:lpstr>PowerPoint 演示文稿</vt:lpstr>
      <vt:lpstr>说明：</vt:lpstr>
      <vt:lpstr>PowerPoint 演示文稿</vt:lpstr>
      <vt:lpstr>PowerPoint 演示文稿</vt:lpstr>
      <vt:lpstr>PowerPoint 演示文稿</vt:lpstr>
      <vt:lpstr>2. 核外电子分布方式和外层电子分布式</vt:lpstr>
      <vt:lpstr>PowerPoint 演示文稿</vt:lpstr>
      <vt:lpstr>PowerPoint 演示文稿</vt:lpstr>
      <vt:lpstr>PowerPoint 演示文稿</vt:lpstr>
      <vt:lpstr>PowerPoint 演示文稿</vt:lpstr>
      <vt:lpstr>元素原子失去电子的顺序：先失去主量子数大的轨道的电子；主量子数相同时，先失去角量子数大的轨道的电子：</vt:lpstr>
      <vt:lpstr>1. 原子结构与元素周期律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基态原子的价层电子构型 </vt:lpstr>
      <vt:lpstr>PowerPoint 演示文稿</vt:lpstr>
      <vt:lpstr>PowerPoint 演示文稿</vt:lpstr>
      <vt:lpstr>(1) 原子半径一般是指形成共价键或金属键时相邻原子的核间距的一半。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元素性质变化的周期性</vt:lpstr>
    </vt:vector>
  </TitlesOfParts>
  <Company>chemistry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第六章  原子结构和元素周期系</dc:title>
  <dc:creator>pengjun</dc:creator>
  <cp:lastModifiedBy>张伯望</cp:lastModifiedBy>
  <cp:revision>1134</cp:revision>
  <dcterms:created xsi:type="dcterms:W3CDTF">2001-09-15T06:43:51Z</dcterms:created>
  <dcterms:modified xsi:type="dcterms:W3CDTF">2017-09-07T11:24:03Z</dcterms:modified>
</cp:coreProperties>
</file>